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92" r:id="rId4"/>
    <p:sldId id="275" r:id="rId5"/>
    <p:sldId id="276" r:id="rId6"/>
    <p:sldId id="277" r:id="rId7"/>
    <p:sldId id="293" r:id="rId8"/>
    <p:sldId id="278" r:id="rId9"/>
    <p:sldId id="279" r:id="rId10"/>
    <p:sldId id="280" r:id="rId11"/>
    <p:sldId id="281" r:id="rId12"/>
    <p:sldId id="282" r:id="rId13"/>
    <p:sldId id="284" r:id="rId1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00"/>
    <a:srgbClr val="FFFF66"/>
    <a:srgbClr val="CCFF33"/>
    <a:srgbClr val="FF9900"/>
    <a:srgbClr val="FFFFFF"/>
    <a:srgbClr val="32861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378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A4824-236E-4533-9134-3CB0034584A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C583A-B3C2-4121-BA9E-7DC3F9D4F6C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A86CD-55BD-48CF-BC55-5CB27820417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AC1EC-777D-404B-AFFE-73E07C08821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5FE94-9B6B-455C-8DDF-3DBD4047E3D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8FA1F-EF2D-411F-B3BC-EB3B02CF2C0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F24A2-C889-4EDB-A740-E796ED417F3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C5452-40DB-4E54-9349-719DC2E365A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E6E0B-37C8-4583-9F9A-39BD8A68114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A202A-CCCF-42DF-A8F9-58A2227FE7A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A44C8-5CED-4CCD-A6C1-4F57EBF3B15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9DD1C-DC30-499B-920A-F7AB169A84F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fld id="{1DE286A3-C4BB-4305-B748-F63D4A94E8F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Line 33"/>
          <p:cNvSpPr>
            <a:spLocks noChangeShapeType="1"/>
          </p:cNvSpPr>
          <p:nvPr/>
        </p:nvSpPr>
        <p:spPr bwMode="auto">
          <a:xfrm>
            <a:off x="6934200" y="2438400"/>
            <a:ext cx="228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" name="Oval 5"/>
          <p:cNvSpPr/>
          <p:nvPr/>
        </p:nvSpPr>
        <p:spPr>
          <a:xfrm>
            <a:off x="4114800" y="4267200"/>
            <a:ext cx="228600" cy="304800"/>
          </a:xfrm>
          <a:prstGeom prst="ellipse">
            <a:avLst/>
          </a:prstGeom>
          <a:solidFill>
            <a:srgbClr val="00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 rot="1966853">
            <a:off x="1665288" y="1862138"/>
            <a:ext cx="3048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66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 flipH="1">
            <a:off x="6781800" y="5562600"/>
            <a:ext cx="609600" cy="533400"/>
          </a:xfrm>
          <a:prstGeom prst="rtTriangl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1714500" y="2019300"/>
            <a:ext cx="990600" cy="0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1219200" y="1752600"/>
            <a:ext cx="762000" cy="457200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95400" y="2590800"/>
            <a:ext cx="533400" cy="0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828800" y="3505200"/>
            <a:ext cx="381000" cy="228600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ChangeArrowheads="1"/>
          </p:cNvSpPr>
          <p:nvPr/>
        </p:nvSpPr>
        <p:spPr bwMode="auto">
          <a:xfrm>
            <a:off x="1104900" y="692150"/>
            <a:ext cx="23669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644" tIns="0" rIns="68644" bIns="0" anchor="ctr">
            <a:spAutoFit/>
          </a:bodyPr>
          <a:lstStyle/>
          <a:p>
            <a:pPr algn="ctr" defTabSz="685800"/>
            <a:r>
              <a:rPr kumimoji="0" lang="en-US" altLang="ja-JP"/>
              <a:t>North Side Garden 11</a:t>
            </a:r>
            <a:endParaRPr kumimoji="0" lang="en-US" altLang="ja-JP" sz="1400"/>
          </a:p>
        </p:txBody>
      </p:sp>
      <p:pic>
        <p:nvPicPr>
          <p:cNvPr id="23554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667000"/>
            <a:ext cx="6424613" cy="191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209800" y="2667000"/>
            <a:ext cx="4339650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kumimoji="0"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ea typeface="+mn-ea"/>
              </a:rPr>
              <a:t>Blackberries</a:t>
            </a:r>
          </a:p>
          <a:p>
            <a:pPr algn="ctr">
              <a:defRPr/>
            </a:pPr>
            <a:r>
              <a:rPr kumimoji="0"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ea typeface="+mn-ea"/>
              </a:rPr>
              <a:t>Raspberries</a:t>
            </a: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1447800" y="41148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marigold</a:t>
            </a:r>
          </a:p>
        </p:txBody>
      </p:sp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7086600" y="41910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oregano</a:t>
            </a:r>
          </a:p>
        </p:txBody>
      </p:sp>
      <p:sp>
        <p:nvSpPr>
          <p:cNvPr id="23558" name="TextBox 4"/>
          <p:cNvSpPr txBox="1">
            <a:spLocks noChangeArrowheads="1"/>
          </p:cNvSpPr>
          <p:nvPr/>
        </p:nvSpPr>
        <p:spPr bwMode="auto">
          <a:xfrm>
            <a:off x="3962400" y="47244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4 oclocks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ChangeArrowheads="1"/>
          </p:cNvSpPr>
          <p:nvPr/>
        </p:nvSpPr>
        <p:spPr bwMode="auto">
          <a:xfrm>
            <a:off x="4800600" y="1371600"/>
            <a:ext cx="2009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644" tIns="0" rIns="68644" bIns="0" anchor="ctr">
            <a:spAutoFit/>
          </a:bodyPr>
          <a:lstStyle/>
          <a:p>
            <a:pPr algn="ctr" defTabSz="685800"/>
            <a:r>
              <a:rPr kumimoji="0" lang="en-US" altLang="ja-JP"/>
              <a:t>Deck Side Garden</a:t>
            </a:r>
            <a:endParaRPr kumimoji="0" lang="en-US" altLang="ja-JP" sz="1400"/>
          </a:p>
        </p:txBody>
      </p:sp>
      <p:pic>
        <p:nvPicPr>
          <p:cNvPr id="2457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04800"/>
            <a:ext cx="6350000" cy="617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Box 3"/>
          <p:cNvSpPr txBox="1">
            <a:spLocks noChangeArrowheads="1"/>
          </p:cNvSpPr>
          <p:nvPr/>
        </p:nvSpPr>
        <p:spPr bwMode="auto">
          <a:xfrm>
            <a:off x="3200400" y="57150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endive</a:t>
            </a:r>
          </a:p>
        </p:txBody>
      </p:sp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5257800" y="56388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endive</a:t>
            </a:r>
          </a:p>
        </p:txBody>
      </p:sp>
      <p:sp>
        <p:nvSpPr>
          <p:cNvPr id="24581" name="TextBox 7"/>
          <p:cNvSpPr txBox="1">
            <a:spLocks noChangeArrowheads="1"/>
          </p:cNvSpPr>
          <p:nvPr/>
        </p:nvSpPr>
        <p:spPr bwMode="auto">
          <a:xfrm>
            <a:off x="4267200" y="44196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garlic</a:t>
            </a:r>
          </a:p>
        </p:txBody>
      </p:sp>
      <p:sp>
        <p:nvSpPr>
          <p:cNvPr id="24582" name="TextBox 8"/>
          <p:cNvSpPr txBox="1">
            <a:spLocks noChangeArrowheads="1"/>
          </p:cNvSpPr>
          <p:nvPr/>
        </p:nvSpPr>
        <p:spPr bwMode="auto">
          <a:xfrm>
            <a:off x="5410200" y="44958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onions</a:t>
            </a:r>
          </a:p>
        </p:txBody>
      </p:sp>
      <p:sp>
        <p:nvSpPr>
          <p:cNvPr id="24583" name="TextBox 6"/>
          <p:cNvSpPr txBox="1">
            <a:spLocks noChangeArrowheads="1"/>
          </p:cNvSpPr>
          <p:nvPr/>
        </p:nvSpPr>
        <p:spPr bwMode="auto">
          <a:xfrm>
            <a:off x="1143000" y="43434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lettuce</a:t>
            </a:r>
          </a:p>
        </p:txBody>
      </p:sp>
      <p:sp>
        <p:nvSpPr>
          <p:cNvPr id="24584" name="TextBox 6"/>
          <p:cNvSpPr txBox="1">
            <a:spLocks noChangeArrowheads="1"/>
          </p:cNvSpPr>
          <p:nvPr/>
        </p:nvSpPr>
        <p:spPr bwMode="auto">
          <a:xfrm>
            <a:off x="1143000" y="54864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lettuce</a:t>
            </a:r>
          </a:p>
        </p:txBody>
      </p:sp>
      <p:sp>
        <p:nvSpPr>
          <p:cNvPr id="24585" name="TextBox 6"/>
          <p:cNvSpPr txBox="1">
            <a:spLocks noChangeArrowheads="1"/>
          </p:cNvSpPr>
          <p:nvPr/>
        </p:nvSpPr>
        <p:spPr bwMode="auto">
          <a:xfrm>
            <a:off x="2057400" y="57150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lettuce</a:t>
            </a:r>
          </a:p>
        </p:txBody>
      </p:sp>
      <p:sp>
        <p:nvSpPr>
          <p:cNvPr id="24586" name="TextBox 6"/>
          <p:cNvSpPr txBox="1">
            <a:spLocks noChangeArrowheads="1"/>
          </p:cNvSpPr>
          <p:nvPr/>
        </p:nvSpPr>
        <p:spPr bwMode="auto">
          <a:xfrm>
            <a:off x="4191000" y="57150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lettuce</a:t>
            </a:r>
          </a:p>
        </p:txBody>
      </p:sp>
      <p:sp>
        <p:nvSpPr>
          <p:cNvPr id="24587" name="TextBox 6"/>
          <p:cNvSpPr txBox="1">
            <a:spLocks noChangeArrowheads="1"/>
          </p:cNvSpPr>
          <p:nvPr/>
        </p:nvSpPr>
        <p:spPr bwMode="auto">
          <a:xfrm>
            <a:off x="6248400" y="54864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lettuce</a:t>
            </a:r>
          </a:p>
        </p:txBody>
      </p:sp>
      <p:sp>
        <p:nvSpPr>
          <p:cNvPr id="24588" name="TextBox 6"/>
          <p:cNvSpPr txBox="1">
            <a:spLocks noChangeArrowheads="1"/>
          </p:cNvSpPr>
          <p:nvPr/>
        </p:nvSpPr>
        <p:spPr bwMode="auto">
          <a:xfrm>
            <a:off x="1066800" y="60198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marigold</a:t>
            </a:r>
          </a:p>
        </p:txBody>
      </p:sp>
      <p:sp>
        <p:nvSpPr>
          <p:cNvPr id="24589" name="TextBox 7"/>
          <p:cNvSpPr txBox="1">
            <a:spLocks noChangeArrowheads="1"/>
          </p:cNvSpPr>
          <p:nvPr/>
        </p:nvSpPr>
        <p:spPr bwMode="auto">
          <a:xfrm>
            <a:off x="2209800" y="44196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garlic</a:t>
            </a:r>
          </a:p>
        </p:txBody>
      </p:sp>
      <p:sp>
        <p:nvSpPr>
          <p:cNvPr id="24590" name="TextBox 7"/>
          <p:cNvSpPr txBox="1">
            <a:spLocks noChangeArrowheads="1"/>
          </p:cNvSpPr>
          <p:nvPr/>
        </p:nvSpPr>
        <p:spPr bwMode="auto">
          <a:xfrm>
            <a:off x="3276600" y="45720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garlic</a:t>
            </a:r>
          </a:p>
        </p:txBody>
      </p:sp>
      <p:sp>
        <p:nvSpPr>
          <p:cNvPr id="24591" name="TextBox 6"/>
          <p:cNvSpPr txBox="1">
            <a:spLocks noChangeArrowheads="1"/>
          </p:cNvSpPr>
          <p:nvPr/>
        </p:nvSpPr>
        <p:spPr bwMode="auto">
          <a:xfrm>
            <a:off x="1219200" y="32766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marigold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9588" y="2284413"/>
            <a:ext cx="8296275" cy="247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1008063" y="692150"/>
            <a:ext cx="257016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644" tIns="0" rIns="68644" bIns="0" anchor="ctr">
            <a:spAutoFit/>
          </a:bodyPr>
          <a:lstStyle/>
          <a:p>
            <a:pPr algn="ctr" defTabSz="685800"/>
            <a:r>
              <a:rPr kumimoji="0" lang="en-US" altLang="ja-JP"/>
              <a:t>West Facing Garden 13</a:t>
            </a:r>
            <a:endParaRPr kumimoji="0" lang="en-US" altLang="ja-JP" sz="1400"/>
          </a:p>
        </p:txBody>
      </p:sp>
      <p:sp>
        <p:nvSpPr>
          <p:cNvPr id="25603" name="TextBox 6"/>
          <p:cNvSpPr txBox="1">
            <a:spLocks noChangeArrowheads="1"/>
          </p:cNvSpPr>
          <p:nvPr/>
        </p:nvSpPr>
        <p:spPr bwMode="auto">
          <a:xfrm>
            <a:off x="838200" y="27432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thyme</a:t>
            </a:r>
          </a:p>
        </p:txBody>
      </p:sp>
      <p:sp>
        <p:nvSpPr>
          <p:cNvPr id="5" name="Rectangle 4"/>
          <p:cNvSpPr/>
          <p:nvPr/>
        </p:nvSpPr>
        <p:spPr>
          <a:xfrm>
            <a:off x="2979242" y="2667000"/>
            <a:ext cx="2800768" cy="923330"/>
          </a:xfrm>
          <a:prstGeom prst="rect">
            <a:avLst/>
          </a:prstGeom>
          <a:solidFill>
            <a:srgbClr val="FF3300"/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kumimoji="0"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66"/>
                </a:solidFill>
                <a:effectLst>
                  <a:outerShdw blurRad="50800" algn="tl" rotWithShape="0">
                    <a:srgbClr val="000000"/>
                  </a:outerShdw>
                </a:effectLst>
                <a:ea typeface="+mn-ea"/>
              </a:rPr>
              <a:t>Flowers</a:t>
            </a:r>
            <a:endParaRPr kumimoji="0"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66"/>
              </a:solidFill>
              <a:effectLst>
                <a:outerShdw blurRad="50800" algn="tl" rotWithShape="0">
                  <a:srgbClr val="000000"/>
                </a:outerShdw>
              </a:effectLst>
              <a:ea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4"/>
          <p:cNvPicPr>
            <a:picLocks noChangeAspect="1" noChangeArrowheads="1"/>
          </p:cNvPicPr>
          <p:nvPr/>
        </p:nvPicPr>
        <p:blipFill>
          <a:blip r:embed="rId2"/>
          <a:srcRect t="48485"/>
          <a:stretch>
            <a:fillRect/>
          </a:stretch>
        </p:blipFill>
        <p:spPr bwMode="auto">
          <a:xfrm>
            <a:off x="2590800" y="2286000"/>
            <a:ext cx="348932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928688" y="692150"/>
            <a:ext cx="272891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644" tIns="0" rIns="68644" bIns="0" anchor="ctr">
            <a:spAutoFit/>
          </a:bodyPr>
          <a:lstStyle/>
          <a:p>
            <a:pPr algn="ctr" defTabSz="685800"/>
            <a:r>
              <a:rPr kumimoji="0" lang="en-US" altLang="ja-JP"/>
              <a:t>Mid back yard Garden 14</a:t>
            </a:r>
            <a:endParaRPr kumimoji="0" lang="en-US" altLang="ja-JP" sz="1400"/>
          </a:p>
        </p:txBody>
      </p:sp>
      <p:sp>
        <p:nvSpPr>
          <p:cNvPr id="26627" name="TextBox 4"/>
          <p:cNvSpPr txBox="1">
            <a:spLocks noChangeArrowheads="1"/>
          </p:cNvSpPr>
          <p:nvPr/>
        </p:nvSpPr>
        <p:spPr bwMode="auto">
          <a:xfrm>
            <a:off x="5410200" y="25146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flowers</a:t>
            </a:r>
          </a:p>
        </p:txBody>
      </p:sp>
      <p:sp>
        <p:nvSpPr>
          <p:cNvPr id="26628" name="TextBox 4"/>
          <p:cNvSpPr txBox="1">
            <a:spLocks noChangeArrowheads="1"/>
          </p:cNvSpPr>
          <p:nvPr/>
        </p:nvSpPr>
        <p:spPr bwMode="auto">
          <a:xfrm>
            <a:off x="2667000" y="36576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flowers</a:t>
            </a:r>
          </a:p>
        </p:txBody>
      </p:sp>
      <p:sp>
        <p:nvSpPr>
          <p:cNvPr id="26629" name="TextBox 4"/>
          <p:cNvSpPr txBox="1">
            <a:spLocks noChangeArrowheads="1"/>
          </p:cNvSpPr>
          <p:nvPr/>
        </p:nvSpPr>
        <p:spPr bwMode="auto">
          <a:xfrm>
            <a:off x="4572000" y="36576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flowers</a:t>
            </a:r>
          </a:p>
        </p:txBody>
      </p:sp>
      <p:sp>
        <p:nvSpPr>
          <p:cNvPr id="26630" name="TextBox 4"/>
          <p:cNvSpPr txBox="1">
            <a:spLocks noChangeArrowheads="1"/>
          </p:cNvSpPr>
          <p:nvPr/>
        </p:nvSpPr>
        <p:spPr bwMode="auto">
          <a:xfrm>
            <a:off x="3581400" y="25908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flowers</a:t>
            </a:r>
          </a:p>
        </p:txBody>
      </p:sp>
      <p:sp>
        <p:nvSpPr>
          <p:cNvPr id="26631" name="TextBox 4"/>
          <p:cNvSpPr txBox="1">
            <a:spLocks noChangeArrowheads="1"/>
          </p:cNvSpPr>
          <p:nvPr/>
        </p:nvSpPr>
        <p:spPr bwMode="auto">
          <a:xfrm>
            <a:off x="2743200" y="26670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lettuce</a:t>
            </a:r>
          </a:p>
        </p:txBody>
      </p:sp>
      <p:sp>
        <p:nvSpPr>
          <p:cNvPr id="26632" name="TextBox 4"/>
          <p:cNvSpPr txBox="1">
            <a:spLocks noChangeArrowheads="1"/>
          </p:cNvSpPr>
          <p:nvPr/>
        </p:nvSpPr>
        <p:spPr bwMode="auto">
          <a:xfrm>
            <a:off x="4419600" y="28194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lettuce</a:t>
            </a:r>
          </a:p>
        </p:txBody>
      </p:sp>
      <p:sp>
        <p:nvSpPr>
          <p:cNvPr id="26633" name="TextBox 4"/>
          <p:cNvSpPr txBox="1">
            <a:spLocks noChangeArrowheads="1"/>
          </p:cNvSpPr>
          <p:nvPr/>
        </p:nvSpPr>
        <p:spPr bwMode="auto">
          <a:xfrm>
            <a:off x="3581400" y="35052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lettuce</a:t>
            </a:r>
          </a:p>
        </p:txBody>
      </p:sp>
      <p:sp>
        <p:nvSpPr>
          <p:cNvPr id="26634" name="TextBox 4"/>
          <p:cNvSpPr txBox="1">
            <a:spLocks noChangeArrowheads="1"/>
          </p:cNvSpPr>
          <p:nvPr/>
        </p:nvSpPr>
        <p:spPr bwMode="auto">
          <a:xfrm>
            <a:off x="5410200" y="38862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lettuce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362200"/>
            <a:ext cx="4532313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1157288" y="692150"/>
            <a:ext cx="224313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644" tIns="0" rIns="68644" bIns="0" anchor="ctr">
            <a:spAutoFit/>
          </a:bodyPr>
          <a:lstStyle/>
          <a:p>
            <a:pPr algn="ctr" defTabSz="685800"/>
            <a:r>
              <a:rPr kumimoji="0" lang="en-US" altLang="ja-JP"/>
              <a:t>Front Garden Area 1</a:t>
            </a:r>
            <a:endParaRPr kumimoji="0" lang="en-US" altLang="ja-JP" sz="1400"/>
          </a:p>
        </p:txBody>
      </p:sp>
      <p:pic>
        <p:nvPicPr>
          <p:cNvPr id="15363" name="Picture 6"/>
          <p:cNvPicPr>
            <a:picLocks noChangeAspect="1" noChangeArrowheads="1"/>
          </p:cNvPicPr>
          <p:nvPr/>
        </p:nvPicPr>
        <p:blipFill>
          <a:blip r:embed="rId3"/>
          <a:srcRect l="46741" t="45073"/>
          <a:stretch>
            <a:fillRect/>
          </a:stretch>
        </p:blipFill>
        <p:spPr bwMode="auto">
          <a:xfrm>
            <a:off x="6934200" y="2362200"/>
            <a:ext cx="11525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762000" y="2743200"/>
            <a:ext cx="6096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1600200" y="3200400"/>
            <a:ext cx="6096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Yellow potato onions</a:t>
            </a:r>
          </a:p>
        </p:txBody>
      </p:sp>
      <p:sp>
        <p:nvSpPr>
          <p:cNvPr id="15366" name="TextBox 7"/>
          <p:cNvSpPr txBox="1">
            <a:spLocks noChangeArrowheads="1"/>
          </p:cNvSpPr>
          <p:nvPr/>
        </p:nvSpPr>
        <p:spPr bwMode="auto">
          <a:xfrm>
            <a:off x="2133600" y="3200400"/>
            <a:ext cx="6096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Garlic,</a:t>
            </a:r>
          </a:p>
          <a:p>
            <a:r>
              <a:rPr kumimoji="0" lang="en-US" altLang="ja-JP" sz="1000"/>
              <a:t>Green onions</a:t>
            </a:r>
          </a:p>
        </p:txBody>
      </p:sp>
      <p:sp>
        <p:nvSpPr>
          <p:cNvPr id="15367" name="TextBox 8"/>
          <p:cNvSpPr txBox="1">
            <a:spLocks noChangeArrowheads="1"/>
          </p:cNvSpPr>
          <p:nvPr/>
        </p:nvSpPr>
        <p:spPr bwMode="auto">
          <a:xfrm>
            <a:off x="2743200" y="2819400"/>
            <a:ext cx="609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carrots</a:t>
            </a:r>
          </a:p>
        </p:txBody>
      </p:sp>
      <p:sp>
        <p:nvSpPr>
          <p:cNvPr id="15368" name="TextBox 9"/>
          <p:cNvSpPr txBox="1">
            <a:spLocks noChangeArrowheads="1"/>
          </p:cNvSpPr>
          <p:nvPr/>
        </p:nvSpPr>
        <p:spPr bwMode="auto">
          <a:xfrm>
            <a:off x="4953000" y="2819400"/>
            <a:ext cx="609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garlic</a:t>
            </a:r>
          </a:p>
        </p:txBody>
      </p:sp>
      <p:sp>
        <p:nvSpPr>
          <p:cNvPr id="15369" name="TextBox 11"/>
          <p:cNvSpPr txBox="1">
            <a:spLocks noChangeArrowheads="1"/>
          </p:cNvSpPr>
          <p:nvPr/>
        </p:nvSpPr>
        <p:spPr bwMode="auto">
          <a:xfrm>
            <a:off x="3276600" y="3200400"/>
            <a:ext cx="609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radsih</a:t>
            </a:r>
          </a:p>
        </p:txBody>
      </p:sp>
      <p:sp>
        <p:nvSpPr>
          <p:cNvPr id="15370" name="TextBox 12"/>
          <p:cNvSpPr txBox="1">
            <a:spLocks noChangeArrowheads="1"/>
          </p:cNvSpPr>
          <p:nvPr/>
        </p:nvSpPr>
        <p:spPr bwMode="auto">
          <a:xfrm>
            <a:off x="4953000" y="3276600"/>
            <a:ext cx="609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parsley</a:t>
            </a:r>
          </a:p>
        </p:txBody>
      </p:sp>
      <p:sp>
        <p:nvSpPr>
          <p:cNvPr id="15371" name="TextBox 13"/>
          <p:cNvSpPr txBox="1">
            <a:spLocks noChangeArrowheads="1"/>
          </p:cNvSpPr>
          <p:nvPr/>
        </p:nvSpPr>
        <p:spPr bwMode="auto">
          <a:xfrm>
            <a:off x="1600200" y="2819400"/>
            <a:ext cx="609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garlic</a:t>
            </a:r>
          </a:p>
        </p:txBody>
      </p:sp>
      <p:sp>
        <p:nvSpPr>
          <p:cNvPr id="15372" name="TextBox 14"/>
          <p:cNvSpPr txBox="1">
            <a:spLocks noChangeArrowheads="1"/>
          </p:cNvSpPr>
          <p:nvPr/>
        </p:nvSpPr>
        <p:spPr bwMode="auto">
          <a:xfrm>
            <a:off x="3810000" y="2819400"/>
            <a:ext cx="609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carrots</a:t>
            </a:r>
          </a:p>
        </p:txBody>
      </p:sp>
      <p:sp>
        <p:nvSpPr>
          <p:cNvPr id="15373" name="TextBox 15"/>
          <p:cNvSpPr txBox="1">
            <a:spLocks noChangeArrowheads="1"/>
          </p:cNvSpPr>
          <p:nvPr/>
        </p:nvSpPr>
        <p:spPr bwMode="auto">
          <a:xfrm>
            <a:off x="3276600" y="2819400"/>
            <a:ext cx="609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carrots</a:t>
            </a:r>
          </a:p>
        </p:txBody>
      </p:sp>
      <p:sp>
        <p:nvSpPr>
          <p:cNvPr id="15374" name="TextBox 16"/>
          <p:cNvSpPr txBox="1">
            <a:spLocks noChangeArrowheads="1"/>
          </p:cNvSpPr>
          <p:nvPr/>
        </p:nvSpPr>
        <p:spPr bwMode="auto">
          <a:xfrm>
            <a:off x="2133600" y="2819400"/>
            <a:ext cx="609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carrots</a:t>
            </a:r>
          </a:p>
        </p:txBody>
      </p:sp>
      <p:sp>
        <p:nvSpPr>
          <p:cNvPr id="15375" name="TextBox 13"/>
          <p:cNvSpPr txBox="1">
            <a:spLocks noChangeArrowheads="1"/>
          </p:cNvSpPr>
          <p:nvPr/>
        </p:nvSpPr>
        <p:spPr bwMode="auto">
          <a:xfrm>
            <a:off x="2133600" y="2438400"/>
            <a:ext cx="609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cukes</a:t>
            </a:r>
          </a:p>
        </p:txBody>
      </p:sp>
      <p:sp>
        <p:nvSpPr>
          <p:cNvPr id="15376" name="TextBox 13"/>
          <p:cNvSpPr txBox="1">
            <a:spLocks noChangeArrowheads="1"/>
          </p:cNvSpPr>
          <p:nvPr/>
        </p:nvSpPr>
        <p:spPr bwMode="auto">
          <a:xfrm>
            <a:off x="2743200" y="2438400"/>
            <a:ext cx="609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cukes</a:t>
            </a:r>
          </a:p>
        </p:txBody>
      </p:sp>
      <p:sp>
        <p:nvSpPr>
          <p:cNvPr id="15377" name="TextBox 13"/>
          <p:cNvSpPr txBox="1">
            <a:spLocks noChangeArrowheads="1"/>
          </p:cNvSpPr>
          <p:nvPr/>
        </p:nvSpPr>
        <p:spPr bwMode="auto">
          <a:xfrm>
            <a:off x="3276600" y="2514600"/>
            <a:ext cx="609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cukes</a:t>
            </a:r>
          </a:p>
        </p:txBody>
      </p:sp>
      <p:sp>
        <p:nvSpPr>
          <p:cNvPr id="15378" name="TextBox 13"/>
          <p:cNvSpPr txBox="1">
            <a:spLocks noChangeArrowheads="1"/>
          </p:cNvSpPr>
          <p:nvPr/>
        </p:nvSpPr>
        <p:spPr bwMode="auto">
          <a:xfrm>
            <a:off x="3810000" y="2514600"/>
            <a:ext cx="609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lettuce</a:t>
            </a:r>
          </a:p>
        </p:txBody>
      </p:sp>
      <p:sp>
        <p:nvSpPr>
          <p:cNvPr id="15379" name="TextBox 13"/>
          <p:cNvSpPr txBox="1">
            <a:spLocks noChangeArrowheads="1"/>
          </p:cNvSpPr>
          <p:nvPr/>
        </p:nvSpPr>
        <p:spPr bwMode="auto">
          <a:xfrm>
            <a:off x="4419600" y="25146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Sun flower</a:t>
            </a:r>
          </a:p>
        </p:txBody>
      </p:sp>
      <p:sp>
        <p:nvSpPr>
          <p:cNvPr id="15380" name="TextBox 13"/>
          <p:cNvSpPr txBox="1">
            <a:spLocks noChangeArrowheads="1"/>
          </p:cNvSpPr>
          <p:nvPr/>
        </p:nvSpPr>
        <p:spPr bwMode="auto">
          <a:xfrm>
            <a:off x="4953000" y="2514600"/>
            <a:ext cx="6858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eggplant</a:t>
            </a:r>
          </a:p>
        </p:txBody>
      </p:sp>
      <p:sp>
        <p:nvSpPr>
          <p:cNvPr id="15381" name="TextBox 13"/>
          <p:cNvSpPr txBox="1">
            <a:spLocks noChangeArrowheads="1"/>
          </p:cNvSpPr>
          <p:nvPr/>
        </p:nvSpPr>
        <p:spPr bwMode="auto">
          <a:xfrm>
            <a:off x="5562600" y="2514600"/>
            <a:ext cx="609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zuchini</a:t>
            </a:r>
          </a:p>
        </p:txBody>
      </p:sp>
      <p:sp>
        <p:nvSpPr>
          <p:cNvPr id="15382" name="TextBox 13"/>
          <p:cNvSpPr txBox="1">
            <a:spLocks noChangeArrowheads="1"/>
          </p:cNvSpPr>
          <p:nvPr/>
        </p:nvSpPr>
        <p:spPr bwMode="auto">
          <a:xfrm>
            <a:off x="5486400" y="3200400"/>
            <a:ext cx="609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basil</a:t>
            </a:r>
          </a:p>
        </p:txBody>
      </p:sp>
      <p:sp>
        <p:nvSpPr>
          <p:cNvPr id="15383" name="TextBox 13"/>
          <p:cNvSpPr txBox="1">
            <a:spLocks noChangeArrowheads="1"/>
          </p:cNvSpPr>
          <p:nvPr/>
        </p:nvSpPr>
        <p:spPr bwMode="auto">
          <a:xfrm>
            <a:off x="3276600" y="34290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narsutium</a:t>
            </a:r>
          </a:p>
        </p:txBody>
      </p:sp>
      <p:sp>
        <p:nvSpPr>
          <p:cNvPr id="15384" name="TextBox 13"/>
          <p:cNvSpPr txBox="1">
            <a:spLocks noChangeArrowheads="1"/>
          </p:cNvSpPr>
          <p:nvPr/>
        </p:nvSpPr>
        <p:spPr bwMode="auto">
          <a:xfrm>
            <a:off x="2743200" y="3276600"/>
            <a:ext cx="609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squash</a:t>
            </a:r>
          </a:p>
        </p:txBody>
      </p:sp>
      <p:sp>
        <p:nvSpPr>
          <p:cNvPr id="15385" name="TextBox 13"/>
          <p:cNvSpPr txBox="1">
            <a:spLocks noChangeArrowheads="1"/>
          </p:cNvSpPr>
          <p:nvPr/>
        </p:nvSpPr>
        <p:spPr bwMode="auto">
          <a:xfrm>
            <a:off x="4419600" y="3124200"/>
            <a:ext cx="609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squash</a:t>
            </a:r>
          </a:p>
        </p:txBody>
      </p:sp>
      <p:sp>
        <p:nvSpPr>
          <p:cNvPr id="15386" name="TextBox 13"/>
          <p:cNvSpPr txBox="1">
            <a:spLocks noChangeArrowheads="1"/>
          </p:cNvSpPr>
          <p:nvPr/>
        </p:nvSpPr>
        <p:spPr bwMode="auto">
          <a:xfrm>
            <a:off x="3886200" y="32004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Green onions</a:t>
            </a:r>
          </a:p>
        </p:txBody>
      </p:sp>
      <p:sp>
        <p:nvSpPr>
          <p:cNvPr id="15387" name="TextBox 13"/>
          <p:cNvSpPr txBox="1">
            <a:spLocks noChangeArrowheads="1"/>
          </p:cNvSpPr>
          <p:nvPr/>
        </p:nvSpPr>
        <p:spPr bwMode="auto">
          <a:xfrm>
            <a:off x="6934200" y="2590800"/>
            <a:ext cx="609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lettuce</a:t>
            </a:r>
          </a:p>
        </p:txBody>
      </p:sp>
      <p:sp>
        <p:nvSpPr>
          <p:cNvPr id="15388" name="TextBox 13"/>
          <p:cNvSpPr txBox="1">
            <a:spLocks noChangeArrowheads="1"/>
          </p:cNvSpPr>
          <p:nvPr/>
        </p:nvSpPr>
        <p:spPr bwMode="auto">
          <a:xfrm>
            <a:off x="7543800" y="3200400"/>
            <a:ext cx="609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lettuce</a:t>
            </a:r>
          </a:p>
        </p:txBody>
      </p:sp>
      <p:sp>
        <p:nvSpPr>
          <p:cNvPr id="15389" name="TextBox 13"/>
          <p:cNvSpPr txBox="1">
            <a:spLocks noChangeArrowheads="1"/>
          </p:cNvSpPr>
          <p:nvPr/>
        </p:nvSpPr>
        <p:spPr bwMode="auto">
          <a:xfrm>
            <a:off x="6934200" y="3276600"/>
            <a:ext cx="609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carrots</a:t>
            </a:r>
          </a:p>
        </p:txBody>
      </p:sp>
      <p:sp>
        <p:nvSpPr>
          <p:cNvPr id="15390" name="TextBox 13"/>
          <p:cNvSpPr txBox="1">
            <a:spLocks noChangeArrowheads="1"/>
          </p:cNvSpPr>
          <p:nvPr/>
        </p:nvSpPr>
        <p:spPr bwMode="auto">
          <a:xfrm>
            <a:off x="7467600" y="2514600"/>
            <a:ext cx="609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carrots</a:t>
            </a:r>
          </a:p>
        </p:txBody>
      </p:sp>
      <p:sp>
        <p:nvSpPr>
          <p:cNvPr id="15391" name="TextBox 13"/>
          <p:cNvSpPr txBox="1">
            <a:spLocks noChangeArrowheads="1"/>
          </p:cNvSpPr>
          <p:nvPr/>
        </p:nvSpPr>
        <p:spPr bwMode="auto">
          <a:xfrm>
            <a:off x="762000" y="2895600"/>
            <a:ext cx="609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ChangeArrowheads="1"/>
          </p:cNvSpPr>
          <p:nvPr/>
        </p:nvSpPr>
        <p:spPr bwMode="auto">
          <a:xfrm>
            <a:off x="990600" y="457200"/>
            <a:ext cx="414655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644" tIns="0" rIns="68644" bIns="0" anchor="ctr">
            <a:spAutoFit/>
          </a:bodyPr>
          <a:lstStyle/>
          <a:p>
            <a:pPr algn="ctr" defTabSz="685800"/>
            <a:r>
              <a:rPr kumimoji="0" lang="en-US" altLang="ja-JP"/>
              <a:t>New strawberry tri-level planter</a:t>
            </a:r>
          </a:p>
          <a:p>
            <a:pPr algn="ctr" defTabSz="685800"/>
            <a:r>
              <a:rPr kumimoji="0" lang="en-US" altLang="ja-JP"/>
              <a:t>5 ft x 5 ft right triangle </a:t>
            </a:r>
          </a:p>
          <a:p>
            <a:pPr algn="ctr" defTabSz="685800"/>
            <a:r>
              <a:rPr kumimoji="0" lang="en-US" altLang="ja-JP"/>
              <a:t>12.5 sf growing space</a:t>
            </a:r>
          </a:p>
          <a:p>
            <a:pPr algn="ctr" defTabSz="685800"/>
            <a:endParaRPr kumimoji="0" lang="en-US" altLang="ja-JP"/>
          </a:p>
          <a:p>
            <a:pPr algn="ctr" defTabSz="685800"/>
            <a:r>
              <a:rPr kumimoji="0" lang="en-US" altLang="ja-JP"/>
              <a:t>24 strawberry plants</a:t>
            </a:r>
          </a:p>
          <a:p>
            <a:pPr algn="ctr" defTabSz="685800"/>
            <a:r>
              <a:rPr kumimoji="0" lang="en-US" altLang="ja-JP"/>
              <a:t>8 lettuce</a:t>
            </a:r>
          </a:p>
          <a:p>
            <a:pPr algn="ctr" defTabSz="685800"/>
            <a:r>
              <a:rPr kumimoji="0" lang="en-US" altLang="ja-JP"/>
              <a:t>3 flowers</a:t>
            </a:r>
          </a:p>
        </p:txBody>
      </p:sp>
      <p:pic>
        <p:nvPicPr>
          <p:cNvPr id="16386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87522">
            <a:off x="2697163" y="1895475"/>
            <a:ext cx="3846512" cy="426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ChangeArrowheads="1"/>
          </p:cNvSpPr>
          <p:nvPr/>
        </p:nvSpPr>
        <p:spPr bwMode="auto">
          <a:xfrm>
            <a:off x="503238" y="692150"/>
            <a:ext cx="35750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644" tIns="0" rIns="68644" bIns="0" anchor="ctr">
            <a:spAutoFit/>
          </a:bodyPr>
          <a:lstStyle/>
          <a:p>
            <a:pPr algn="ctr" defTabSz="685800"/>
            <a:r>
              <a:rPr kumimoji="0" lang="en-US" altLang="ja-JP"/>
              <a:t>South facing Garage side 2 and 3</a:t>
            </a:r>
            <a:endParaRPr kumimoji="0" lang="en-US" altLang="ja-JP" sz="1400"/>
          </a:p>
        </p:txBody>
      </p:sp>
      <p:pic>
        <p:nvPicPr>
          <p:cNvPr id="17410" name="Picture 11"/>
          <p:cNvPicPr>
            <a:picLocks noChangeAspect="1" noChangeArrowheads="1"/>
          </p:cNvPicPr>
          <p:nvPr/>
        </p:nvPicPr>
        <p:blipFill>
          <a:blip r:embed="rId2"/>
          <a:srcRect l="12276" r="48849"/>
          <a:stretch>
            <a:fillRect/>
          </a:stretch>
        </p:blipFill>
        <p:spPr bwMode="auto">
          <a:xfrm>
            <a:off x="7162800" y="2667000"/>
            <a:ext cx="10668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6375" y="2590800"/>
            <a:ext cx="352742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4114800" y="2667000"/>
            <a:ext cx="27432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3886200" y="1752600"/>
            <a:ext cx="6096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8305800" y="2819400"/>
            <a:ext cx="6096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6629400" y="1600200"/>
            <a:ext cx="6096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7467600" y="1524000"/>
            <a:ext cx="6096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305800" y="1600200"/>
            <a:ext cx="6096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7418" name="TextBox 14"/>
          <p:cNvSpPr txBox="1">
            <a:spLocks noChangeArrowheads="1"/>
          </p:cNvSpPr>
          <p:nvPr/>
        </p:nvSpPr>
        <p:spPr bwMode="auto">
          <a:xfrm>
            <a:off x="2819400" y="36576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onions</a:t>
            </a:r>
          </a:p>
        </p:txBody>
      </p:sp>
      <p:sp>
        <p:nvSpPr>
          <p:cNvPr id="17419" name="TextBox 15"/>
          <p:cNvSpPr txBox="1">
            <a:spLocks noChangeArrowheads="1"/>
          </p:cNvSpPr>
          <p:nvPr/>
        </p:nvSpPr>
        <p:spPr bwMode="auto">
          <a:xfrm>
            <a:off x="152400" y="25908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garlic</a:t>
            </a:r>
          </a:p>
        </p:txBody>
      </p:sp>
      <p:sp>
        <p:nvSpPr>
          <p:cNvPr id="17420" name="TextBox 16"/>
          <p:cNvSpPr txBox="1">
            <a:spLocks noChangeArrowheads="1"/>
          </p:cNvSpPr>
          <p:nvPr/>
        </p:nvSpPr>
        <p:spPr bwMode="auto">
          <a:xfrm>
            <a:off x="1905000" y="31242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garlic</a:t>
            </a:r>
          </a:p>
        </p:txBody>
      </p:sp>
      <p:sp>
        <p:nvSpPr>
          <p:cNvPr id="17421" name="TextBox 17"/>
          <p:cNvSpPr txBox="1">
            <a:spLocks noChangeArrowheads="1"/>
          </p:cNvSpPr>
          <p:nvPr/>
        </p:nvSpPr>
        <p:spPr bwMode="auto">
          <a:xfrm>
            <a:off x="1981200" y="35814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garlic</a:t>
            </a:r>
          </a:p>
        </p:txBody>
      </p:sp>
      <p:sp>
        <p:nvSpPr>
          <p:cNvPr id="17422" name="TextBox 19"/>
          <p:cNvSpPr txBox="1">
            <a:spLocks noChangeArrowheads="1"/>
          </p:cNvSpPr>
          <p:nvPr/>
        </p:nvSpPr>
        <p:spPr bwMode="auto">
          <a:xfrm>
            <a:off x="1447800" y="36576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4 </a:t>
            </a:r>
          </a:p>
          <a:p>
            <a:r>
              <a:rPr kumimoji="0" lang="en-US" altLang="ja-JP" sz="1000"/>
              <a:t>o’clocks</a:t>
            </a:r>
          </a:p>
        </p:txBody>
      </p:sp>
      <p:sp>
        <p:nvSpPr>
          <p:cNvPr id="17423" name="TextBox 20"/>
          <p:cNvSpPr txBox="1">
            <a:spLocks noChangeArrowheads="1"/>
          </p:cNvSpPr>
          <p:nvPr/>
        </p:nvSpPr>
        <p:spPr bwMode="auto">
          <a:xfrm>
            <a:off x="2819400" y="3124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Egyptian walking onions</a:t>
            </a:r>
          </a:p>
        </p:txBody>
      </p:sp>
      <p:sp>
        <p:nvSpPr>
          <p:cNvPr id="17424" name="TextBox 21"/>
          <p:cNvSpPr txBox="1">
            <a:spLocks noChangeArrowheads="1"/>
          </p:cNvSpPr>
          <p:nvPr/>
        </p:nvSpPr>
        <p:spPr bwMode="auto">
          <a:xfrm>
            <a:off x="1524000" y="3124200"/>
            <a:ext cx="609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cress</a:t>
            </a:r>
          </a:p>
        </p:txBody>
      </p:sp>
      <p:sp>
        <p:nvSpPr>
          <p:cNvPr id="17425" name="TextBox 22"/>
          <p:cNvSpPr txBox="1">
            <a:spLocks noChangeArrowheads="1"/>
          </p:cNvSpPr>
          <p:nvPr/>
        </p:nvSpPr>
        <p:spPr bwMode="auto">
          <a:xfrm>
            <a:off x="609600" y="3200400"/>
            <a:ext cx="609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lettuce</a:t>
            </a:r>
          </a:p>
        </p:txBody>
      </p:sp>
      <p:sp>
        <p:nvSpPr>
          <p:cNvPr id="17426" name="TextBox 23"/>
          <p:cNvSpPr txBox="1">
            <a:spLocks noChangeArrowheads="1"/>
          </p:cNvSpPr>
          <p:nvPr/>
        </p:nvSpPr>
        <p:spPr bwMode="auto">
          <a:xfrm>
            <a:off x="1066800" y="3200400"/>
            <a:ext cx="609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lettuce</a:t>
            </a:r>
          </a:p>
        </p:txBody>
      </p:sp>
      <p:sp>
        <p:nvSpPr>
          <p:cNvPr id="17427" name="TextBox 24"/>
          <p:cNvSpPr txBox="1">
            <a:spLocks noChangeArrowheads="1"/>
          </p:cNvSpPr>
          <p:nvPr/>
        </p:nvSpPr>
        <p:spPr bwMode="auto">
          <a:xfrm>
            <a:off x="1066800" y="3581400"/>
            <a:ext cx="609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lettuce</a:t>
            </a:r>
          </a:p>
        </p:txBody>
      </p:sp>
      <p:sp>
        <p:nvSpPr>
          <p:cNvPr id="17428" name="TextBox 25"/>
          <p:cNvSpPr txBox="1">
            <a:spLocks noChangeArrowheads="1"/>
          </p:cNvSpPr>
          <p:nvPr/>
        </p:nvSpPr>
        <p:spPr bwMode="auto">
          <a:xfrm>
            <a:off x="6172200" y="37338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oregano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191000" y="2743200"/>
            <a:ext cx="2645275" cy="10772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kumimoji="0"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ea typeface="+mn-ea"/>
              </a:rPr>
              <a:t>Blackberries</a:t>
            </a:r>
          </a:p>
          <a:p>
            <a:pPr algn="ctr">
              <a:defRPr/>
            </a:pPr>
            <a:r>
              <a:rPr kumimoji="0"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ea typeface="+mn-ea"/>
              </a:rPr>
              <a:t>Raspberries</a:t>
            </a:r>
          </a:p>
        </p:txBody>
      </p:sp>
      <p:sp>
        <p:nvSpPr>
          <p:cNvPr id="17430" name="TextBox 19"/>
          <p:cNvSpPr txBox="1">
            <a:spLocks noChangeArrowheads="1"/>
          </p:cNvSpPr>
          <p:nvPr/>
        </p:nvSpPr>
        <p:spPr bwMode="auto">
          <a:xfrm>
            <a:off x="609600" y="3581400"/>
            <a:ext cx="609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lettuce</a:t>
            </a:r>
          </a:p>
        </p:txBody>
      </p:sp>
      <p:sp>
        <p:nvSpPr>
          <p:cNvPr id="17431" name="TextBox 19"/>
          <p:cNvSpPr txBox="1">
            <a:spLocks noChangeArrowheads="1"/>
          </p:cNvSpPr>
          <p:nvPr/>
        </p:nvSpPr>
        <p:spPr bwMode="auto">
          <a:xfrm>
            <a:off x="2362200" y="32004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edamame</a:t>
            </a:r>
          </a:p>
        </p:txBody>
      </p:sp>
      <p:sp>
        <p:nvSpPr>
          <p:cNvPr id="17432" name="TextBox 19"/>
          <p:cNvSpPr txBox="1">
            <a:spLocks noChangeArrowheads="1"/>
          </p:cNvSpPr>
          <p:nvPr/>
        </p:nvSpPr>
        <p:spPr bwMode="auto">
          <a:xfrm>
            <a:off x="2362200" y="3581400"/>
            <a:ext cx="609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radish</a:t>
            </a:r>
          </a:p>
        </p:txBody>
      </p:sp>
      <p:sp>
        <p:nvSpPr>
          <p:cNvPr id="17433" name="TextBox 19"/>
          <p:cNvSpPr txBox="1">
            <a:spLocks noChangeArrowheads="1"/>
          </p:cNvSpPr>
          <p:nvPr/>
        </p:nvSpPr>
        <p:spPr bwMode="auto">
          <a:xfrm>
            <a:off x="152400" y="3200400"/>
            <a:ext cx="609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okra</a:t>
            </a:r>
          </a:p>
        </p:txBody>
      </p:sp>
      <p:sp>
        <p:nvSpPr>
          <p:cNvPr id="17434" name="TextBox 19"/>
          <p:cNvSpPr txBox="1">
            <a:spLocks noChangeArrowheads="1"/>
          </p:cNvSpPr>
          <p:nvPr/>
        </p:nvSpPr>
        <p:spPr bwMode="auto">
          <a:xfrm>
            <a:off x="152400" y="3733800"/>
            <a:ext cx="914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marigolds</a:t>
            </a:r>
          </a:p>
        </p:txBody>
      </p:sp>
      <p:sp>
        <p:nvSpPr>
          <p:cNvPr id="17435" name="TextBox 19"/>
          <p:cNvSpPr txBox="1">
            <a:spLocks noChangeArrowheads="1"/>
          </p:cNvSpPr>
          <p:nvPr/>
        </p:nvSpPr>
        <p:spPr bwMode="auto">
          <a:xfrm>
            <a:off x="7010400" y="2438400"/>
            <a:ext cx="16002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 b="1">
                <a:solidFill>
                  <a:srgbClr val="FF0000"/>
                </a:solidFill>
              </a:rPr>
              <a:t>Strawbrerry pyramid</a:t>
            </a:r>
          </a:p>
        </p:txBody>
      </p:sp>
      <p:sp>
        <p:nvSpPr>
          <p:cNvPr id="17436" name="TextBox 19"/>
          <p:cNvSpPr txBox="1">
            <a:spLocks noChangeArrowheads="1"/>
          </p:cNvSpPr>
          <p:nvPr/>
        </p:nvSpPr>
        <p:spPr bwMode="auto">
          <a:xfrm>
            <a:off x="2819400" y="26670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Egg plant</a:t>
            </a:r>
          </a:p>
        </p:txBody>
      </p:sp>
      <p:sp>
        <p:nvSpPr>
          <p:cNvPr id="17437" name="TextBox 19"/>
          <p:cNvSpPr txBox="1">
            <a:spLocks noChangeArrowheads="1"/>
          </p:cNvSpPr>
          <p:nvPr/>
        </p:nvSpPr>
        <p:spPr bwMode="auto">
          <a:xfrm>
            <a:off x="685800" y="3733800"/>
            <a:ext cx="609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lettuce</a:t>
            </a:r>
          </a:p>
        </p:txBody>
      </p:sp>
      <p:sp>
        <p:nvSpPr>
          <p:cNvPr id="17438" name="TextBox 19"/>
          <p:cNvSpPr txBox="1">
            <a:spLocks noChangeArrowheads="1"/>
          </p:cNvSpPr>
          <p:nvPr/>
        </p:nvSpPr>
        <p:spPr bwMode="auto">
          <a:xfrm>
            <a:off x="4724400" y="1905000"/>
            <a:ext cx="16002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 b="1">
                <a:solidFill>
                  <a:srgbClr val="FF0000"/>
                </a:solidFill>
              </a:rPr>
              <a:t>Flowers and shisou</a:t>
            </a:r>
          </a:p>
        </p:txBody>
      </p:sp>
      <p:sp>
        <p:nvSpPr>
          <p:cNvPr id="17439" name="TextBox 19"/>
          <p:cNvSpPr txBox="1">
            <a:spLocks noChangeArrowheads="1"/>
          </p:cNvSpPr>
          <p:nvPr/>
        </p:nvSpPr>
        <p:spPr bwMode="auto">
          <a:xfrm>
            <a:off x="1905000" y="3276600"/>
            <a:ext cx="609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lettuce</a:t>
            </a:r>
          </a:p>
        </p:txBody>
      </p:sp>
      <p:sp>
        <p:nvSpPr>
          <p:cNvPr id="17440" name="TextBox 19"/>
          <p:cNvSpPr txBox="1">
            <a:spLocks noChangeArrowheads="1"/>
          </p:cNvSpPr>
          <p:nvPr/>
        </p:nvSpPr>
        <p:spPr bwMode="auto">
          <a:xfrm>
            <a:off x="3276600" y="2667000"/>
            <a:ext cx="609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peas</a:t>
            </a:r>
          </a:p>
        </p:txBody>
      </p:sp>
      <p:sp>
        <p:nvSpPr>
          <p:cNvPr id="17441" name="TextBox 19"/>
          <p:cNvSpPr txBox="1">
            <a:spLocks noChangeArrowheads="1"/>
          </p:cNvSpPr>
          <p:nvPr/>
        </p:nvSpPr>
        <p:spPr bwMode="auto">
          <a:xfrm>
            <a:off x="3276600" y="31242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edamame</a:t>
            </a:r>
          </a:p>
        </p:txBody>
      </p:sp>
      <p:sp>
        <p:nvSpPr>
          <p:cNvPr id="17442" name="TextBox 19"/>
          <p:cNvSpPr txBox="1">
            <a:spLocks noChangeArrowheads="1"/>
          </p:cNvSpPr>
          <p:nvPr/>
        </p:nvSpPr>
        <p:spPr bwMode="auto">
          <a:xfrm>
            <a:off x="3200400" y="3657600"/>
            <a:ext cx="914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marigolds</a:t>
            </a:r>
          </a:p>
        </p:txBody>
      </p:sp>
      <p:sp>
        <p:nvSpPr>
          <p:cNvPr id="17443" name="TextBox 19"/>
          <p:cNvSpPr txBox="1">
            <a:spLocks noChangeArrowheads="1"/>
          </p:cNvSpPr>
          <p:nvPr/>
        </p:nvSpPr>
        <p:spPr bwMode="auto">
          <a:xfrm>
            <a:off x="1447800" y="25908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edamame</a:t>
            </a:r>
          </a:p>
        </p:txBody>
      </p:sp>
      <p:sp>
        <p:nvSpPr>
          <p:cNvPr id="17444" name="TextBox 19"/>
          <p:cNvSpPr txBox="1">
            <a:spLocks noChangeArrowheads="1"/>
          </p:cNvSpPr>
          <p:nvPr/>
        </p:nvSpPr>
        <p:spPr bwMode="auto">
          <a:xfrm>
            <a:off x="1066800" y="2743200"/>
            <a:ext cx="609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peas</a:t>
            </a:r>
          </a:p>
        </p:txBody>
      </p:sp>
      <p:sp>
        <p:nvSpPr>
          <p:cNvPr id="17445" name="TextBox 19"/>
          <p:cNvSpPr txBox="1">
            <a:spLocks noChangeArrowheads="1"/>
          </p:cNvSpPr>
          <p:nvPr/>
        </p:nvSpPr>
        <p:spPr bwMode="auto">
          <a:xfrm>
            <a:off x="609600" y="2667000"/>
            <a:ext cx="609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peas</a:t>
            </a:r>
          </a:p>
        </p:txBody>
      </p:sp>
      <p:sp>
        <p:nvSpPr>
          <p:cNvPr id="17446" name="TextBox 19"/>
          <p:cNvSpPr txBox="1">
            <a:spLocks noChangeArrowheads="1"/>
          </p:cNvSpPr>
          <p:nvPr/>
        </p:nvSpPr>
        <p:spPr bwMode="auto">
          <a:xfrm>
            <a:off x="1981200" y="26670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Egg plant</a:t>
            </a:r>
          </a:p>
        </p:txBody>
      </p:sp>
      <p:sp>
        <p:nvSpPr>
          <p:cNvPr id="17447" name="TextBox 19"/>
          <p:cNvSpPr txBox="1">
            <a:spLocks noChangeArrowheads="1"/>
          </p:cNvSpPr>
          <p:nvPr/>
        </p:nvSpPr>
        <p:spPr bwMode="auto">
          <a:xfrm>
            <a:off x="2438400" y="2667000"/>
            <a:ext cx="609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000"/>
              <a:t>peas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16438" y="1198563"/>
            <a:ext cx="4406900" cy="509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3"/>
          <p:cNvPicPr>
            <a:picLocks noChangeAspect="1" noChangeArrowheads="1"/>
          </p:cNvPicPr>
          <p:nvPr/>
        </p:nvPicPr>
        <p:blipFill>
          <a:blip r:embed="rId2"/>
          <a:srcRect l="25291"/>
          <a:stretch>
            <a:fillRect/>
          </a:stretch>
        </p:blipFill>
        <p:spPr bwMode="auto">
          <a:xfrm>
            <a:off x="625475" y="854075"/>
            <a:ext cx="3108325" cy="480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5922963" y="395288"/>
            <a:ext cx="224313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644" tIns="0" rIns="68644" bIns="0" anchor="ctr">
            <a:spAutoFit/>
          </a:bodyPr>
          <a:lstStyle/>
          <a:p>
            <a:pPr algn="ctr" defTabSz="685800"/>
            <a:r>
              <a:rPr kumimoji="0" lang="en-US" altLang="ja-JP"/>
              <a:t>Green Room north 4</a:t>
            </a:r>
            <a:endParaRPr kumimoji="0" lang="en-US" altLang="ja-JP" sz="1400"/>
          </a:p>
        </p:txBody>
      </p:sp>
      <p:sp>
        <p:nvSpPr>
          <p:cNvPr id="5" name="TextBox 4"/>
          <p:cNvSpPr txBox="1"/>
          <p:nvPr/>
        </p:nvSpPr>
        <p:spPr>
          <a:xfrm>
            <a:off x="4648200" y="5257800"/>
            <a:ext cx="9906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kumimoji="0" lang="en-US" sz="1050" dirty="0">
                <a:ea typeface="+mn-ea"/>
              </a:rPr>
              <a:t>strawberries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01000" y="5257800"/>
            <a:ext cx="609600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kumimoji="0" lang="en-US" sz="1050" dirty="0">
                <a:ea typeface="+mn-ea"/>
              </a:rPr>
              <a:t>Green onions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8600" y="3352800"/>
            <a:ext cx="3762568" cy="923330"/>
          </a:xfrm>
          <a:prstGeom prst="rect">
            <a:avLst/>
          </a:prstGeom>
          <a:solidFill>
            <a:srgbClr val="00FF00"/>
          </a:solidFill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kumimoji="0"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+mn-ea"/>
              </a:rPr>
              <a:t>Asparagus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43600" y="3962400"/>
            <a:ext cx="7620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kumimoji="0" lang="en-US" sz="1050" dirty="0">
                <a:ea typeface="+mn-ea"/>
              </a:rPr>
              <a:t>oregano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34200" y="4114800"/>
            <a:ext cx="7620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kumimoji="0" lang="en-US" sz="1050" dirty="0">
                <a:ea typeface="+mn-ea"/>
              </a:rPr>
              <a:t>peppers</a:t>
            </a:r>
            <a:endParaRPr kumimoji="0" lang="en-US" sz="1050" dirty="0">
              <a:ea typeface="+mn-e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5000" y="5334000"/>
            <a:ext cx="7620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kumimoji="0" lang="en-US" sz="1050" dirty="0">
                <a:ea typeface="+mn-ea"/>
              </a:rPr>
              <a:t>Squash </a:t>
            </a:r>
            <a:endParaRPr kumimoji="0" lang="en-US" sz="1050" dirty="0">
              <a:ea typeface="+mn-e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24400" y="2819400"/>
            <a:ext cx="7620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kumimoji="0" lang="en-US" sz="1050" dirty="0">
                <a:ea typeface="+mn-ea"/>
              </a:rPr>
              <a:t>peppers</a:t>
            </a:r>
            <a:endParaRPr kumimoji="0" lang="en-US" sz="1050" dirty="0">
              <a:ea typeface="+mn-e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001000" y="4191000"/>
            <a:ext cx="7620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kumimoji="0" lang="en-US" sz="1050" dirty="0">
                <a:ea typeface="+mn-ea"/>
              </a:rPr>
              <a:t>basil</a:t>
            </a:r>
            <a:endParaRPr kumimoji="0" lang="en-US" sz="1050" dirty="0">
              <a:ea typeface="+mn-e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48200" y="4267200"/>
            <a:ext cx="7620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kumimoji="0" lang="en-US" sz="1050" dirty="0">
                <a:ea typeface="+mn-ea"/>
              </a:rPr>
              <a:t>eggplant</a:t>
            </a:r>
            <a:endParaRPr kumimoji="0" lang="en-US" sz="1050" dirty="0">
              <a:ea typeface="+mn-e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91200" y="1600200"/>
            <a:ext cx="7620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kumimoji="0" lang="en-US" sz="1050" dirty="0">
                <a:ea typeface="+mn-ea"/>
              </a:rPr>
              <a:t>okra</a:t>
            </a:r>
            <a:endParaRPr kumimoji="0" lang="en-US" sz="1050" dirty="0">
              <a:ea typeface="+mn-e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00600" y="1676400"/>
            <a:ext cx="7620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kumimoji="0" lang="en-US" sz="1050" dirty="0" err="1">
                <a:ea typeface="+mn-ea"/>
              </a:rPr>
              <a:t>cukes</a:t>
            </a:r>
            <a:endParaRPr kumimoji="0" lang="en-US" sz="1050" dirty="0">
              <a:ea typeface="+mn-e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91200" y="2743200"/>
            <a:ext cx="7620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kumimoji="0" lang="en-US" sz="1050" dirty="0" err="1">
                <a:ea typeface="+mn-ea"/>
              </a:rPr>
              <a:t>cukes</a:t>
            </a:r>
            <a:endParaRPr kumimoji="0" lang="en-US" sz="1050" dirty="0">
              <a:ea typeface="+mn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34200" y="1676400"/>
            <a:ext cx="7620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kumimoji="0" lang="en-US" sz="1050" dirty="0" err="1">
                <a:ea typeface="+mn-ea"/>
              </a:rPr>
              <a:t>cukes</a:t>
            </a:r>
            <a:endParaRPr kumimoji="0" lang="en-US" sz="1050" dirty="0">
              <a:ea typeface="+mn-e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001000" y="1600200"/>
            <a:ext cx="7620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kumimoji="0" lang="en-US" sz="1050" dirty="0" err="1">
                <a:ea typeface="+mn-ea"/>
              </a:rPr>
              <a:t>cukes</a:t>
            </a:r>
            <a:endParaRPr kumimoji="0" lang="en-US" sz="1050" dirty="0">
              <a:ea typeface="+mn-ea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6324600" y="54864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934200" y="2895600"/>
            <a:ext cx="7620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kumimoji="0" lang="en-US" sz="1050" dirty="0">
                <a:ea typeface="+mn-ea"/>
              </a:rPr>
              <a:t>eggplant</a:t>
            </a:r>
            <a:endParaRPr kumimoji="0" lang="en-US" sz="1050" dirty="0">
              <a:ea typeface="+mn-e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924800" y="2971800"/>
            <a:ext cx="7620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kumimoji="0" lang="en-US" sz="1050" dirty="0">
                <a:ea typeface="+mn-ea"/>
              </a:rPr>
              <a:t>peppers</a:t>
            </a:r>
            <a:endParaRPr kumimoji="0" lang="en-US" sz="1050" dirty="0">
              <a:ea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625475"/>
            <a:ext cx="2524125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8025" y="625475"/>
            <a:ext cx="2525713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2"/>
          <a:srcRect t="48485"/>
          <a:stretch>
            <a:fillRect/>
          </a:stretch>
        </p:blipFill>
        <p:spPr bwMode="auto">
          <a:xfrm>
            <a:off x="4514850" y="4267200"/>
            <a:ext cx="348932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5"/>
          <p:cNvPicPr>
            <a:picLocks noChangeAspect="1" noChangeArrowheads="1"/>
          </p:cNvPicPr>
          <p:nvPr/>
        </p:nvPicPr>
        <p:blipFill>
          <a:blip r:embed="rId2"/>
          <a:srcRect t="48485"/>
          <a:stretch>
            <a:fillRect/>
          </a:stretch>
        </p:blipFill>
        <p:spPr bwMode="auto">
          <a:xfrm>
            <a:off x="1025525" y="4254500"/>
            <a:ext cx="3509963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338138" y="225425"/>
            <a:ext cx="23145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644" tIns="0" rIns="68644" bIns="0" anchor="ctr">
            <a:spAutoFit/>
          </a:bodyPr>
          <a:lstStyle/>
          <a:p>
            <a:pPr algn="ctr" defTabSz="685800"/>
            <a:r>
              <a:rPr kumimoji="0" lang="en-US" altLang="ja-JP"/>
              <a:t>Center Yard Gardens</a:t>
            </a:r>
            <a:endParaRPr kumimoji="0" lang="en-US" altLang="ja-JP" sz="1400"/>
          </a:p>
        </p:txBody>
      </p:sp>
      <p:sp>
        <p:nvSpPr>
          <p:cNvPr id="19462" name="TextBox 7"/>
          <p:cNvSpPr txBox="1">
            <a:spLocks noChangeArrowheads="1"/>
          </p:cNvSpPr>
          <p:nvPr/>
        </p:nvSpPr>
        <p:spPr bwMode="auto">
          <a:xfrm>
            <a:off x="7010400" y="762000"/>
            <a:ext cx="60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Red winter</a:t>
            </a:r>
          </a:p>
        </p:txBody>
      </p:sp>
      <p:sp>
        <p:nvSpPr>
          <p:cNvPr id="19463" name="TextBox 8"/>
          <p:cNvSpPr txBox="1">
            <a:spLocks noChangeArrowheads="1"/>
          </p:cNvSpPr>
          <p:nvPr/>
        </p:nvSpPr>
        <p:spPr bwMode="auto">
          <a:xfrm>
            <a:off x="7086600" y="1447800"/>
            <a:ext cx="60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White onions</a:t>
            </a:r>
          </a:p>
        </p:txBody>
      </p:sp>
      <p:sp>
        <p:nvSpPr>
          <p:cNvPr id="19464" name="TextBox 9"/>
          <p:cNvSpPr txBox="1">
            <a:spLocks noChangeArrowheads="1"/>
          </p:cNvSpPr>
          <p:nvPr/>
        </p:nvSpPr>
        <p:spPr bwMode="auto">
          <a:xfrm>
            <a:off x="6477000" y="7620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chives</a:t>
            </a:r>
          </a:p>
        </p:txBody>
      </p:sp>
      <p:sp>
        <p:nvSpPr>
          <p:cNvPr id="19465" name="TextBox 10"/>
          <p:cNvSpPr txBox="1">
            <a:spLocks noChangeArrowheads="1"/>
          </p:cNvSpPr>
          <p:nvPr/>
        </p:nvSpPr>
        <p:spPr bwMode="auto">
          <a:xfrm>
            <a:off x="7086600" y="22860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carrots</a:t>
            </a:r>
          </a:p>
        </p:txBody>
      </p:sp>
      <p:sp>
        <p:nvSpPr>
          <p:cNvPr id="19466" name="TextBox 11"/>
          <p:cNvSpPr txBox="1">
            <a:spLocks noChangeArrowheads="1"/>
          </p:cNvSpPr>
          <p:nvPr/>
        </p:nvSpPr>
        <p:spPr bwMode="auto">
          <a:xfrm>
            <a:off x="3810000" y="29718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garlic</a:t>
            </a:r>
          </a:p>
        </p:txBody>
      </p:sp>
      <p:sp>
        <p:nvSpPr>
          <p:cNvPr id="19467" name="TextBox 12"/>
          <p:cNvSpPr txBox="1">
            <a:spLocks noChangeArrowheads="1"/>
          </p:cNvSpPr>
          <p:nvPr/>
        </p:nvSpPr>
        <p:spPr bwMode="auto">
          <a:xfrm>
            <a:off x="3886200" y="762000"/>
            <a:ext cx="60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Green onions</a:t>
            </a:r>
          </a:p>
        </p:txBody>
      </p:sp>
      <p:sp>
        <p:nvSpPr>
          <p:cNvPr id="19468" name="TextBox 13"/>
          <p:cNvSpPr txBox="1">
            <a:spLocks noChangeArrowheads="1"/>
          </p:cNvSpPr>
          <p:nvPr/>
        </p:nvSpPr>
        <p:spPr bwMode="auto">
          <a:xfrm>
            <a:off x="5791200" y="29718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carrots</a:t>
            </a:r>
          </a:p>
        </p:txBody>
      </p:sp>
      <p:sp>
        <p:nvSpPr>
          <p:cNvPr id="19469" name="TextBox 14"/>
          <p:cNvSpPr txBox="1">
            <a:spLocks noChangeArrowheads="1"/>
          </p:cNvSpPr>
          <p:nvPr/>
        </p:nvSpPr>
        <p:spPr bwMode="auto">
          <a:xfrm>
            <a:off x="3886200" y="14478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parsley</a:t>
            </a:r>
          </a:p>
        </p:txBody>
      </p:sp>
      <p:sp>
        <p:nvSpPr>
          <p:cNvPr id="19470" name="TextBox 15"/>
          <p:cNvSpPr txBox="1">
            <a:spLocks noChangeArrowheads="1"/>
          </p:cNvSpPr>
          <p:nvPr/>
        </p:nvSpPr>
        <p:spPr bwMode="auto">
          <a:xfrm>
            <a:off x="7086600" y="28956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radish</a:t>
            </a:r>
          </a:p>
        </p:txBody>
      </p:sp>
      <p:sp>
        <p:nvSpPr>
          <p:cNvPr id="19471" name="TextBox 17"/>
          <p:cNvSpPr txBox="1">
            <a:spLocks noChangeArrowheads="1"/>
          </p:cNvSpPr>
          <p:nvPr/>
        </p:nvSpPr>
        <p:spPr bwMode="auto">
          <a:xfrm>
            <a:off x="2057400" y="46482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lettuce</a:t>
            </a:r>
          </a:p>
        </p:txBody>
      </p:sp>
      <p:sp>
        <p:nvSpPr>
          <p:cNvPr id="19472" name="TextBox 18"/>
          <p:cNvSpPr txBox="1">
            <a:spLocks noChangeArrowheads="1"/>
          </p:cNvSpPr>
          <p:nvPr/>
        </p:nvSpPr>
        <p:spPr bwMode="auto">
          <a:xfrm>
            <a:off x="6400800" y="14478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squash</a:t>
            </a:r>
          </a:p>
        </p:txBody>
      </p:sp>
      <p:sp>
        <p:nvSpPr>
          <p:cNvPr id="19473" name="TextBox 20"/>
          <p:cNvSpPr txBox="1">
            <a:spLocks noChangeArrowheads="1"/>
          </p:cNvSpPr>
          <p:nvPr/>
        </p:nvSpPr>
        <p:spPr bwMode="auto">
          <a:xfrm>
            <a:off x="1981200" y="24384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eggplant</a:t>
            </a:r>
          </a:p>
        </p:txBody>
      </p:sp>
      <p:sp>
        <p:nvSpPr>
          <p:cNvPr id="19474" name="TextBox 21"/>
          <p:cNvSpPr txBox="1">
            <a:spLocks noChangeArrowheads="1"/>
          </p:cNvSpPr>
          <p:nvPr/>
        </p:nvSpPr>
        <p:spPr bwMode="auto">
          <a:xfrm>
            <a:off x="1981200" y="14478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okra</a:t>
            </a:r>
          </a:p>
        </p:txBody>
      </p:sp>
      <p:sp>
        <p:nvSpPr>
          <p:cNvPr id="19475" name="TextBox 24"/>
          <p:cNvSpPr txBox="1">
            <a:spLocks noChangeArrowheads="1"/>
          </p:cNvSpPr>
          <p:nvPr/>
        </p:nvSpPr>
        <p:spPr bwMode="auto">
          <a:xfrm>
            <a:off x="6400800" y="2895600"/>
            <a:ext cx="60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Red winter</a:t>
            </a:r>
          </a:p>
        </p:txBody>
      </p:sp>
      <p:sp>
        <p:nvSpPr>
          <p:cNvPr id="19476" name="TextBox 25"/>
          <p:cNvSpPr txBox="1">
            <a:spLocks noChangeArrowheads="1"/>
          </p:cNvSpPr>
          <p:nvPr/>
        </p:nvSpPr>
        <p:spPr bwMode="auto">
          <a:xfrm>
            <a:off x="3276600" y="7620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radish</a:t>
            </a:r>
          </a:p>
        </p:txBody>
      </p:sp>
      <p:sp>
        <p:nvSpPr>
          <p:cNvPr id="19477" name="TextBox 26"/>
          <p:cNvSpPr txBox="1">
            <a:spLocks noChangeArrowheads="1"/>
          </p:cNvSpPr>
          <p:nvPr/>
        </p:nvSpPr>
        <p:spPr bwMode="auto">
          <a:xfrm>
            <a:off x="5791200" y="22860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radish</a:t>
            </a:r>
          </a:p>
        </p:txBody>
      </p:sp>
      <p:sp>
        <p:nvSpPr>
          <p:cNvPr id="19478" name="TextBox 27"/>
          <p:cNvSpPr txBox="1">
            <a:spLocks noChangeArrowheads="1"/>
          </p:cNvSpPr>
          <p:nvPr/>
        </p:nvSpPr>
        <p:spPr bwMode="auto">
          <a:xfrm>
            <a:off x="1981200" y="17526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lettuce</a:t>
            </a:r>
          </a:p>
        </p:txBody>
      </p:sp>
      <p:sp>
        <p:nvSpPr>
          <p:cNvPr id="19479" name="TextBox 28"/>
          <p:cNvSpPr txBox="1">
            <a:spLocks noChangeArrowheads="1"/>
          </p:cNvSpPr>
          <p:nvPr/>
        </p:nvSpPr>
        <p:spPr bwMode="auto">
          <a:xfrm>
            <a:off x="2590800" y="22860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lettuce</a:t>
            </a:r>
          </a:p>
        </p:txBody>
      </p:sp>
      <p:sp>
        <p:nvSpPr>
          <p:cNvPr id="19480" name="TextBox 29"/>
          <p:cNvSpPr txBox="1">
            <a:spLocks noChangeArrowheads="1"/>
          </p:cNvSpPr>
          <p:nvPr/>
        </p:nvSpPr>
        <p:spPr bwMode="auto">
          <a:xfrm>
            <a:off x="1981200" y="21336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lettuce</a:t>
            </a:r>
          </a:p>
        </p:txBody>
      </p:sp>
      <p:sp>
        <p:nvSpPr>
          <p:cNvPr id="19481" name="TextBox 30"/>
          <p:cNvSpPr txBox="1">
            <a:spLocks noChangeArrowheads="1"/>
          </p:cNvSpPr>
          <p:nvPr/>
        </p:nvSpPr>
        <p:spPr bwMode="auto">
          <a:xfrm>
            <a:off x="7239000" y="46482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garlic</a:t>
            </a:r>
          </a:p>
        </p:txBody>
      </p:sp>
      <p:sp>
        <p:nvSpPr>
          <p:cNvPr id="19482" name="TextBox 31"/>
          <p:cNvSpPr txBox="1">
            <a:spLocks noChangeArrowheads="1"/>
          </p:cNvSpPr>
          <p:nvPr/>
        </p:nvSpPr>
        <p:spPr bwMode="auto">
          <a:xfrm>
            <a:off x="1143000" y="57150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lettuce</a:t>
            </a:r>
          </a:p>
        </p:txBody>
      </p:sp>
      <p:sp>
        <p:nvSpPr>
          <p:cNvPr id="19483" name="TextBox 32"/>
          <p:cNvSpPr txBox="1">
            <a:spLocks noChangeArrowheads="1"/>
          </p:cNvSpPr>
          <p:nvPr/>
        </p:nvSpPr>
        <p:spPr bwMode="auto">
          <a:xfrm>
            <a:off x="5181600" y="16002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lettuce</a:t>
            </a:r>
          </a:p>
        </p:txBody>
      </p:sp>
      <p:sp>
        <p:nvSpPr>
          <p:cNvPr id="19484" name="TextBox 33"/>
          <p:cNvSpPr txBox="1">
            <a:spLocks noChangeArrowheads="1"/>
          </p:cNvSpPr>
          <p:nvPr/>
        </p:nvSpPr>
        <p:spPr bwMode="auto">
          <a:xfrm>
            <a:off x="5181600" y="9144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lettuce</a:t>
            </a:r>
          </a:p>
        </p:txBody>
      </p:sp>
      <p:sp>
        <p:nvSpPr>
          <p:cNvPr id="19485" name="TextBox 34"/>
          <p:cNvSpPr txBox="1">
            <a:spLocks noChangeArrowheads="1"/>
          </p:cNvSpPr>
          <p:nvPr/>
        </p:nvSpPr>
        <p:spPr bwMode="auto">
          <a:xfrm>
            <a:off x="1981200" y="9906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lettuce</a:t>
            </a:r>
          </a:p>
        </p:txBody>
      </p:sp>
      <p:sp>
        <p:nvSpPr>
          <p:cNvPr id="19486" name="TextBox 35"/>
          <p:cNvSpPr txBox="1">
            <a:spLocks noChangeArrowheads="1"/>
          </p:cNvSpPr>
          <p:nvPr/>
        </p:nvSpPr>
        <p:spPr bwMode="auto">
          <a:xfrm>
            <a:off x="5181600" y="30480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spinach</a:t>
            </a:r>
          </a:p>
        </p:txBody>
      </p:sp>
      <p:sp>
        <p:nvSpPr>
          <p:cNvPr id="19487" name="TextBox 36"/>
          <p:cNvSpPr txBox="1">
            <a:spLocks noChangeArrowheads="1"/>
          </p:cNvSpPr>
          <p:nvPr/>
        </p:nvSpPr>
        <p:spPr bwMode="auto">
          <a:xfrm>
            <a:off x="3352800" y="31242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lettuce</a:t>
            </a:r>
          </a:p>
        </p:txBody>
      </p:sp>
      <p:sp>
        <p:nvSpPr>
          <p:cNvPr id="19488" name="TextBox 37"/>
          <p:cNvSpPr txBox="1">
            <a:spLocks noChangeArrowheads="1"/>
          </p:cNvSpPr>
          <p:nvPr/>
        </p:nvSpPr>
        <p:spPr bwMode="auto">
          <a:xfrm>
            <a:off x="5181600" y="22098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lettuce</a:t>
            </a:r>
          </a:p>
        </p:txBody>
      </p:sp>
      <p:sp>
        <p:nvSpPr>
          <p:cNvPr id="19489" name="TextBox 38"/>
          <p:cNvSpPr txBox="1">
            <a:spLocks noChangeArrowheads="1"/>
          </p:cNvSpPr>
          <p:nvPr/>
        </p:nvSpPr>
        <p:spPr bwMode="auto">
          <a:xfrm>
            <a:off x="5791200" y="838200"/>
            <a:ext cx="60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Green onions</a:t>
            </a:r>
          </a:p>
        </p:txBody>
      </p:sp>
      <p:sp>
        <p:nvSpPr>
          <p:cNvPr id="19490" name="TextBox 39"/>
          <p:cNvSpPr txBox="1">
            <a:spLocks noChangeArrowheads="1"/>
          </p:cNvSpPr>
          <p:nvPr/>
        </p:nvSpPr>
        <p:spPr bwMode="auto">
          <a:xfrm>
            <a:off x="5867400" y="15240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carrots</a:t>
            </a:r>
          </a:p>
        </p:txBody>
      </p:sp>
      <p:sp>
        <p:nvSpPr>
          <p:cNvPr id="19491" name="TextBox 40"/>
          <p:cNvSpPr txBox="1">
            <a:spLocks noChangeArrowheads="1"/>
          </p:cNvSpPr>
          <p:nvPr/>
        </p:nvSpPr>
        <p:spPr bwMode="auto">
          <a:xfrm>
            <a:off x="3810000" y="56388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tomatoes</a:t>
            </a:r>
          </a:p>
        </p:txBody>
      </p:sp>
      <p:sp>
        <p:nvSpPr>
          <p:cNvPr id="19492" name="TextBox 41"/>
          <p:cNvSpPr txBox="1">
            <a:spLocks noChangeArrowheads="1"/>
          </p:cNvSpPr>
          <p:nvPr/>
        </p:nvSpPr>
        <p:spPr bwMode="auto">
          <a:xfrm>
            <a:off x="1981200" y="56388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lettuce</a:t>
            </a:r>
          </a:p>
        </p:txBody>
      </p:sp>
      <p:sp>
        <p:nvSpPr>
          <p:cNvPr id="19493" name="TextBox 42"/>
          <p:cNvSpPr txBox="1">
            <a:spLocks noChangeArrowheads="1"/>
          </p:cNvSpPr>
          <p:nvPr/>
        </p:nvSpPr>
        <p:spPr bwMode="auto">
          <a:xfrm>
            <a:off x="2590800" y="30480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lettuce</a:t>
            </a:r>
          </a:p>
        </p:txBody>
      </p:sp>
      <p:sp>
        <p:nvSpPr>
          <p:cNvPr id="19494" name="TextBox 43"/>
          <p:cNvSpPr txBox="1">
            <a:spLocks noChangeArrowheads="1"/>
          </p:cNvSpPr>
          <p:nvPr/>
        </p:nvSpPr>
        <p:spPr bwMode="auto">
          <a:xfrm>
            <a:off x="1143000" y="46482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lettuce</a:t>
            </a:r>
          </a:p>
        </p:txBody>
      </p:sp>
      <p:sp>
        <p:nvSpPr>
          <p:cNvPr id="19495" name="TextBox 44"/>
          <p:cNvSpPr txBox="1">
            <a:spLocks noChangeArrowheads="1"/>
          </p:cNvSpPr>
          <p:nvPr/>
        </p:nvSpPr>
        <p:spPr bwMode="auto">
          <a:xfrm>
            <a:off x="6400800" y="56388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garlic</a:t>
            </a:r>
          </a:p>
        </p:txBody>
      </p:sp>
      <p:cxnSp>
        <p:nvCxnSpPr>
          <p:cNvPr id="45" name="Straight Arrow Connector 44"/>
          <p:cNvCxnSpPr>
            <a:stCxn id="19472" idx="2"/>
          </p:cNvCxnSpPr>
          <p:nvPr/>
        </p:nvCxnSpPr>
        <p:spPr>
          <a:xfrm rot="5400000">
            <a:off x="6279357" y="2088356"/>
            <a:ext cx="852488" cy="3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497" name="TextBox 40"/>
          <p:cNvSpPr txBox="1">
            <a:spLocks noChangeArrowheads="1"/>
          </p:cNvSpPr>
          <p:nvPr/>
        </p:nvSpPr>
        <p:spPr bwMode="auto">
          <a:xfrm>
            <a:off x="2057400" y="7620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cukes</a:t>
            </a:r>
          </a:p>
        </p:txBody>
      </p:sp>
      <p:sp>
        <p:nvSpPr>
          <p:cNvPr id="19498" name="TextBox 40"/>
          <p:cNvSpPr txBox="1">
            <a:spLocks noChangeArrowheads="1"/>
          </p:cNvSpPr>
          <p:nvPr/>
        </p:nvSpPr>
        <p:spPr bwMode="auto">
          <a:xfrm>
            <a:off x="2667000" y="8382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tomatoes</a:t>
            </a:r>
          </a:p>
        </p:txBody>
      </p:sp>
      <p:sp>
        <p:nvSpPr>
          <p:cNvPr id="19499" name="TextBox 40"/>
          <p:cNvSpPr txBox="1">
            <a:spLocks noChangeArrowheads="1"/>
          </p:cNvSpPr>
          <p:nvPr/>
        </p:nvSpPr>
        <p:spPr bwMode="auto">
          <a:xfrm>
            <a:off x="4648200" y="46482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tomatoes</a:t>
            </a:r>
          </a:p>
        </p:txBody>
      </p:sp>
      <p:sp>
        <p:nvSpPr>
          <p:cNvPr id="19500" name="TextBox 40"/>
          <p:cNvSpPr txBox="1">
            <a:spLocks noChangeArrowheads="1"/>
          </p:cNvSpPr>
          <p:nvPr/>
        </p:nvSpPr>
        <p:spPr bwMode="auto">
          <a:xfrm>
            <a:off x="2819400" y="46482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tomatoes</a:t>
            </a:r>
          </a:p>
        </p:txBody>
      </p:sp>
      <p:sp>
        <p:nvSpPr>
          <p:cNvPr id="19501" name="TextBox 40"/>
          <p:cNvSpPr txBox="1">
            <a:spLocks noChangeArrowheads="1"/>
          </p:cNvSpPr>
          <p:nvPr/>
        </p:nvSpPr>
        <p:spPr bwMode="auto">
          <a:xfrm>
            <a:off x="3200400" y="22860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tomatoes</a:t>
            </a:r>
          </a:p>
        </p:txBody>
      </p:sp>
      <p:sp>
        <p:nvSpPr>
          <p:cNvPr id="19502" name="TextBox 40"/>
          <p:cNvSpPr txBox="1">
            <a:spLocks noChangeArrowheads="1"/>
          </p:cNvSpPr>
          <p:nvPr/>
        </p:nvSpPr>
        <p:spPr bwMode="auto">
          <a:xfrm>
            <a:off x="2971800" y="56388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flowers</a:t>
            </a:r>
          </a:p>
        </p:txBody>
      </p:sp>
      <p:sp>
        <p:nvSpPr>
          <p:cNvPr id="19503" name="TextBox 40"/>
          <p:cNvSpPr txBox="1">
            <a:spLocks noChangeArrowheads="1"/>
          </p:cNvSpPr>
          <p:nvPr/>
        </p:nvSpPr>
        <p:spPr bwMode="auto">
          <a:xfrm>
            <a:off x="7239000" y="56388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spinach</a:t>
            </a:r>
          </a:p>
        </p:txBody>
      </p:sp>
      <p:sp>
        <p:nvSpPr>
          <p:cNvPr id="19504" name="TextBox 40"/>
          <p:cNvSpPr txBox="1">
            <a:spLocks noChangeArrowheads="1"/>
          </p:cNvSpPr>
          <p:nvPr/>
        </p:nvSpPr>
        <p:spPr bwMode="auto">
          <a:xfrm>
            <a:off x="5562600" y="56388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tomatoes</a:t>
            </a:r>
          </a:p>
        </p:txBody>
      </p:sp>
      <p:sp>
        <p:nvSpPr>
          <p:cNvPr id="19505" name="TextBox 40"/>
          <p:cNvSpPr txBox="1">
            <a:spLocks noChangeArrowheads="1"/>
          </p:cNvSpPr>
          <p:nvPr/>
        </p:nvSpPr>
        <p:spPr bwMode="auto">
          <a:xfrm>
            <a:off x="3886200" y="22860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basil</a:t>
            </a:r>
          </a:p>
        </p:txBody>
      </p:sp>
      <p:sp>
        <p:nvSpPr>
          <p:cNvPr id="19506" name="TextBox 40"/>
          <p:cNvSpPr txBox="1">
            <a:spLocks noChangeArrowheads="1"/>
          </p:cNvSpPr>
          <p:nvPr/>
        </p:nvSpPr>
        <p:spPr bwMode="auto">
          <a:xfrm>
            <a:off x="3733800" y="4572000"/>
            <a:ext cx="6858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edamame</a:t>
            </a:r>
          </a:p>
        </p:txBody>
      </p:sp>
      <p:sp>
        <p:nvSpPr>
          <p:cNvPr id="19507" name="TextBox 40"/>
          <p:cNvSpPr txBox="1">
            <a:spLocks noChangeArrowheads="1"/>
          </p:cNvSpPr>
          <p:nvPr/>
        </p:nvSpPr>
        <p:spPr bwMode="auto">
          <a:xfrm>
            <a:off x="3200400" y="1447800"/>
            <a:ext cx="6858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flowers</a:t>
            </a:r>
          </a:p>
        </p:txBody>
      </p:sp>
      <p:sp>
        <p:nvSpPr>
          <p:cNvPr id="19508" name="TextBox 40"/>
          <p:cNvSpPr txBox="1">
            <a:spLocks noChangeArrowheads="1"/>
          </p:cNvSpPr>
          <p:nvPr/>
        </p:nvSpPr>
        <p:spPr bwMode="auto">
          <a:xfrm>
            <a:off x="6324600" y="46482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flowers</a:t>
            </a:r>
          </a:p>
        </p:txBody>
      </p:sp>
      <p:sp>
        <p:nvSpPr>
          <p:cNvPr id="19509" name="TextBox 40"/>
          <p:cNvSpPr txBox="1">
            <a:spLocks noChangeArrowheads="1"/>
          </p:cNvSpPr>
          <p:nvPr/>
        </p:nvSpPr>
        <p:spPr bwMode="auto">
          <a:xfrm>
            <a:off x="4648200" y="5715000"/>
            <a:ext cx="6858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edamame</a:t>
            </a:r>
          </a:p>
        </p:txBody>
      </p:sp>
      <p:sp>
        <p:nvSpPr>
          <p:cNvPr id="19510" name="TextBox 40"/>
          <p:cNvSpPr txBox="1">
            <a:spLocks noChangeArrowheads="1"/>
          </p:cNvSpPr>
          <p:nvPr/>
        </p:nvSpPr>
        <p:spPr bwMode="auto">
          <a:xfrm>
            <a:off x="1981200" y="3048000"/>
            <a:ext cx="6858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peppers</a:t>
            </a:r>
          </a:p>
        </p:txBody>
      </p:sp>
      <p:sp>
        <p:nvSpPr>
          <p:cNvPr id="19511" name="TextBox 40"/>
          <p:cNvSpPr txBox="1">
            <a:spLocks noChangeArrowheads="1"/>
          </p:cNvSpPr>
          <p:nvPr/>
        </p:nvSpPr>
        <p:spPr bwMode="auto">
          <a:xfrm>
            <a:off x="5486400" y="4724400"/>
            <a:ext cx="6858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edamame</a:t>
            </a:r>
          </a:p>
        </p:txBody>
      </p:sp>
      <p:sp>
        <p:nvSpPr>
          <p:cNvPr id="19512" name="TextBox 40"/>
          <p:cNvSpPr txBox="1">
            <a:spLocks noChangeArrowheads="1"/>
          </p:cNvSpPr>
          <p:nvPr/>
        </p:nvSpPr>
        <p:spPr bwMode="auto">
          <a:xfrm>
            <a:off x="7086600" y="1066800"/>
            <a:ext cx="6858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flowers</a:t>
            </a:r>
          </a:p>
        </p:txBody>
      </p:sp>
      <p:sp>
        <p:nvSpPr>
          <p:cNvPr id="19514" name="TextBox 40"/>
          <p:cNvSpPr txBox="1">
            <a:spLocks noChangeArrowheads="1"/>
          </p:cNvSpPr>
          <p:nvPr/>
        </p:nvSpPr>
        <p:spPr bwMode="auto">
          <a:xfrm>
            <a:off x="2667000" y="1524000"/>
            <a:ext cx="6858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peas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466636">
            <a:off x="1844675" y="2671763"/>
            <a:ext cx="4616450" cy="18669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482" name="Rectangle 6"/>
          <p:cNvSpPr>
            <a:spLocks noChangeArrowheads="1"/>
          </p:cNvSpPr>
          <p:nvPr/>
        </p:nvSpPr>
        <p:spPr bwMode="auto">
          <a:xfrm>
            <a:off x="3810000" y="1828800"/>
            <a:ext cx="16906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644" tIns="0" rIns="68644" bIns="0" anchor="ctr">
            <a:spAutoFit/>
          </a:bodyPr>
          <a:lstStyle/>
          <a:p>
            <a:pPr algn="ctr" defTabSz="685800"/>
            <a:r>
              <a:rPr kumimoji="0" lang="en-US" altLang="ja-JP"/>
              <a:t>Bee Hive deck </a:t>
            </a:r>
            <a:endParaRPr kumimoji="0" lang="en-US" altLang="ja-JP" sz="1400"/>
          </a:p>
        </p:txBody>
      </p:sp>
      <p:sp>
        <p:nvSpPr>
          <p:cNvPr id="6" name="Rectangle 5"/>
          <p:cNvSpPr/>
          <p:nvPr/>
        </p:nvSpPr>
        <p:spPr>
          <a:xfrm>
            <a:off x="2286000" y="0"/>
            <a:ext cx="6019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rot="1495939">
            <a:off x="2416577" y="2380058"/>
            <a:ext cx="1077310" cy="1219200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29200" y="3429000"/>
            <a:ext cx="457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410200" y="4419600"/>
            <a:ext cx="457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791200" y="3581400"/>
            <a:ext cx="457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828800" y="838200"/>
            <a:ext cx="5715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 rot="1464247">
            <a:off x="7473950" y="519113"/>
            <a:ext cx="533400" cy="4760912"/>
          </a:xfrm>
          <a:prstGeom prst="rect">
            <a:avLst/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5867400" y="1600200"/>
            <a:ext cx="30861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685800"/>
            <a:r>
              <a:rPr kumimoji="0" lang="en-US" altLang="ja-JP" sz="1400"/>
              <a:t>Morning glory, sunflowers, marigolds</a:t>
            </a:r>
          </a:p>
        </p:txBody>
      </p:sp>
      <p:cxnSp>
        <p:nvCxnSpPr>
          <p:cNvPr id="21" name="Straight Connector 20"/>
          <p:cNvCxnSpPr>
            <a:stCxn id="0" idx="2"/>
            <a:endCxn id="0" idx="0"/>
          </p:cNvCxnSpPr>
          <p:nvPr/>
        </p:nvCxnSpPr>
        <p:spPr>
          <a:xfrm rot="5400000" flipH="1" flipV="1">
            <a:off x="2402682" y="2732881"/>
            <a:ext cx="1104900" cy="51276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Rectangle 11"/>
          <p:cNvSpPr>
            <a:spLocks noChangeArrowheads="1"/>
          </p:cNvSpPr>
          <p:nvPr/>
        </p:nvSpPr>
        <p:spPr bwMode="auto">
          <a:xfrm rot="1464247">
            <a:off x="1143000" y="1295400"/>
            <a:ext cx="533400" cy="33528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ChangeArrowheads="1"/>
          </p:cNvSpPr>
          <p:nvPr/>
        </p:nvSpPr>
        <p:spPr bwMode="auto">
          <a:xfrm>
            <a:off x="1160463" y="692150"/>
            <a:ext cx="225583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644" tIns="0" rIns="68644" bIns="0" anchor="ctr">
            <a:spAutoFit/>
          </a:bodyPr>
          <a:lstStyle/>
          <a:p>
            <a:pPr algn="ctr" defTabSz="685800"/>
            <a:r>
              <a:rPr kumimoji="0" lang="en-US" altLang="ja-JP"/>
              <a:t>North Side Garden 9</a:t>
            </a:r>
            <a:endParaRPr kumimoji="0" lang="en-US" altLang="ja-JP" sz="1400"/>
          </a:p>
        </p:txBody>
      </p:sp>
      <p:pic>
        <p:nvPicPr>
          <p:cNvPr id="2150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5850" y="2376488"/>
            <a:ext cx="584835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Box 10"/>
          <p:cNvSpPr txBox="1">
            <a:spLocks noChangeArrowheads="1"/>
          </p:cNvSpPr>
          <p:nvPr/>
        </p:nvSpPr>
        <p:spPr bwMode="auto">
          <a:xfrm>
            <a:off x="1828800" y="35814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lettuce</a:t>
            </a:r>
          </a:p>
        </p:txBody>
      </p:sp>
      <p:sp>
        <p:nvSpPr>
          <p:cNvPr id="21508" name="TextBox 11"/>
          <p:cNvSpPr txBox="1">
            <a:spLocks noChangeArrowheads="1"/>
          </p:cNvSpPr>
          <p:nvPr/>
        </p:nvSpPr>
        <p:spPr bwMode="auto">
          <a:xfrm>
            <a:off x="6172200" y="35814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lettuce</a:t>
            </a:r>
          </a:p>
        </p:txBody>
      </p:sp>
      <p:sp>
        <p:nvSpPr>
          <p:cNvPr id="21509" name="TextBox 11"/>
          <p:cNvSpPr txBox="1">
            <a:spLocks noChangeArrowheads="1"/>
          </p:cNvSpPr>
          <p:nvPr/>
        </p:nvSpPr>
        <p:spPr bwMode="auto">
          <a:xfrm>
            <a:off x="5486400" y="38100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lettuce</a:t>
            </a:r>
          </a:p>
        </p:txBody>
      </p:sp>
      <p:sp>
        <p:nvSpPr>
          <p:cNvPr id="21510" name="TextBox 11"/>
          <p:cNvSpPr txBox="1">
            <a:spLocks noChangeArrowheads="1"/>
          </p:cNvSpPr>
          <p:nvPr/>
        </p:nvSpPr>
        <p:spPr bwMode="auto">
          <a:xfrm>
            <a:off x="1143000" y="36576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lettuce</a:t>
            </a:r>
          </a:p>
        </p:txBody>
      </p:sp>
      <p:sp>
        <p:nvSpPr>
          <p:cNvPr id="21511" name="TextBox 11"/>
          <p:cNvSpPr txBox="1">
            <a:spLocks noChangeArrowheads="1"/>
          </p:cNvSpPr>
          <p:nvPr/>
        </p:nvSpPr>
        <p:spPr bwMode="auto">
          <a:xfrm>
            <a:off x="1905000" y="28194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lettuce</a:t>
            </a:r>
          </a:p>
        </p:txBody>
      </p:sp>
      <p:sp>
        <p:nvSpPr>
          <p:cNvPr id="21512" name="TextBox 11"/>
          <p:cNvSpPr txBox="1">
            <a:spLocks noChangeArrowheads="1"/>
          </p:cNvSpPr>
          <p:nvPr/>
        </p:nvSpPr>
        <p:spPr bwMode="auto">
          <a:xfrm>
            <a:off x="4800600" y="28194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lettuce</a:t>
            </a:r>
          </a:p>
        </p:txBody>
      </p:sp>
      <p:sp>
        <p:nvSpPr>
          <p:cNvPr id="21513" name="TextBox 11"/>
          <p:cNvSpPr txBox="1">
            <a:spLocks noChangeArrowheads="1"/>
          </p:cNvSpPr>
          <p:nvPr/>
        </p:nvSpPr>
        <p:spPr bwMode="auto">
          <a:xfrm>
            <a:off x="1143000" y="28956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lettuce</a:t>
            </a:r>
          </a:p>
        </p:txBody>
      </p:sp>
      <p:sp>
        <p:nvSpPr>
          <p:cNvPr id="21514" name="TextBox 11"/>
          <p:cNvSpPr txBox="1">
            <a:spLocks noChangeArrowheads="1"/>
          </p:cNvSpPr>
          <p:nvPr/>
        </p:nvSpPr>
        <p:spPr bwMode="auto">
          <a:xfrm>
            <a:off x="2667000" y="36576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marigold</a:t>
            </a:r>
          </a:p>
        </p:txBody>
      </p:sp>
      <p:sp>
        <p:nvSpPr>
          <p:cNvPr id="21515" name="TextBox 11"/>
          <p:cNvSpPr txBox="1">
            <a:spLocks noChangeArrowheads="1"/>
          </p:cNvSpPr>
          <p:nvPr/>
        </p:nvSpPr>
        <p:spPr bwMode="auto">
          <a:xfrm>
            <a:off x="4800600" y="38100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marigold</a:t>
            </a:r>
          </a:p>
        </p:txBody>
      </p:sp>
      <p:sp>
        <p:nvSpPr>
          <p:cNvPr id="21516" name="TextBox 11"/>
          <p:cNvSpPr txBox="1">
            <a:spLocks noChangeArrowheads="1"/>
          </p:cNvSpPr>
          <p:nvPr/>
        </p:nvSpPr>
        <p:spPr bwMode="auto">
          <a:xfrm>
            <a:off x="5486400" y="27432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chives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209800"/>
            <a:ext cx="6424613" cy="191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1096963" y="692150"/>
            <a:ext cx="238283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644" tIns="0" rIns="68644" bIns="0" anchor="ctr">
            <a:spAutoFit/>
          </a:bodyPr>
          <a:lstStyle/>
          <a:p>
            <a:pPr algn="ctr" defTabSz="685800"/>
            <a:r>
              <a:rPr kumimoji="0" lang="en-US" altLang="ja-JP"/>
              <a:t>North Side Garden 10</a:t>
            </a:r>
            <a:endParaRPr kumimoji="0" lang="en-US" altLang="ja-JP" sz="1400"/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3"/>
          <a:srcRect l="46741" t="45073"/>
          <a:stretch>
            <a:fillRect/>
          </a:stretch>
        </p:blipFill>
        <p:spPr bwMode="auto">
          <a:xfrm>
            <a:off x="7467600" y="2438400"/>
            <a:ext cx="138588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TextBox 9"/>
          <p:cNvSpPr txBox="1">
            <a:spLocks noChangeArrowheads="1"/>
          </p:cNvSpPr>
          <p:nvPr/>
        </p:nvSpPr>
        <p:spPr bwMode="auto">
          <a:xfrm>
            <a:off x="4953000" y="34290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parsley</a:t>
            </a:r>
          </a:p>
        </p:txBody>
      </p:sp>
      <p:sp>
        <p:nvSpPr>
          <p:cNvPr id="22533" name="TextBox 9"/>
          <p:cNvSpPr txBox="1">
            <a:spLocks noChangeArrowheads="1"/>
          </p:cNvSpPr>
          <p:nvPr/>
        </p:nvSpPr>
        <p:spPr bwMode="auto">
          <a:xfrm>
            <a:off x="4114800" y="35052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flowers</a:t>
            </a:r>
          </a:p>
        </p:txBody>
      </p:sp>
      <p:sp>
        <p:nvSpPr>
          <p:cNvPr id="22534" name="TextBox 9"/>
          <p:cNvSpPr txBox="1">
            <a:spLocks noChangeArrowheads="1"/>
          </p:cNvSpPr>
          <p:nvPr/>
        </p:nvSpPr>
        <p:spPr bwMode="auto">
          <a:xfrm>
            <a:off x="6553200" y="35814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thyme</a:t>
            </a:r>
          </a:p>
        </p:txBody>
      </p:sp>
      <p:sp>
        <p:nvSpPr>
          <p:cNvPr id="22535" name="TextBox 9"/>
          <p:cNvSpPr txBox="1">
            <a:spLocks noChangeArrowheads="1"/>
          </p:cNvSpPr>
          <p:nvPr/>
        </p:nvSpPr>
        <p:spPr bwMode="auto">
          <a:xfrm>
            <a:off x="7620000" y="27432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carrots</a:t>
            </a:r>
          </a:p>
        </p:txBody>
      </p:sp>
      <p:sp>
        <p:nvSpPr>
          <p:cNvPr id="22536" name="TextBox 9"/>
          <p:cNvSpPr txBox="1">
            <a:spLocks noChangeArrowheads="1"/>
          </p:cNvSpPr>
          <p:nvPr/>
        </p:nvSpPr>
        <p:spPr bwMode="auto">
          <a:xfrm>
            <a:off x="8229600" y="35052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carrots</a:t>
            </a:r>
          </a:p>
        </p:txBody>
      </p:sp>
      <p:sp>
        <p:nvSpPr>
          <p:cNvPr id="22537" name="TextBox 9"/>
          <p:cNvSpPr txBox="1">
            <a:spLocks noChangeArrowheads="1"/>
          </p:cNvSpPr>
          <p:nvPr/>
        </p:nvSpPr>
        <p:spPr bwMode="auto">
          <a:xfrm>
            <a:off x="7620000" y="35814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lettuce</a:t>
            </a:r>
          </a:p>
        </p:txBody>
      </p:sp>
      <p:sp>
        <p:nvSpPr>
          <p:cNvPr id="22538" name="TextBox 9"/>
          <p:cNvSpPr txBox="1">
            <a:spLocks noChangeArrowheads="1"/>
          </p:cNvSpPr>
          <p:nvPr/>
        </p:nvSpPr>
        <p:spPr bwMode="auto">
          <a:xfrm>
            <a:off x="8153400" y="28194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lettuce</a:t>
            </a:r>
          </a:p>
        </p:txBody>
      </p:sp>
      <p:sp>
        <p:nvSpPr>
          <p:cNvPr id="22539" name="TextBox 9"/>
          <p:cNvSpPr txBox="1">
            <a:spLocks noChangeArrowheads="1"/>
          </p:cNvSpPr>
          <p:nvPr/>
        </p:nvSpPr>
        <p:spPr bwMode="auto">
          <a:xfrm>
            <a:off x="5715000" y="36576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basil</a:t>
            </a:r>
          </a:p>
        </p:txBody>
      </p:sp>
      <p:sp>
        <p:nvSpPr>
          <p:cNvPr id="22540" name="TextBox 9"/>
          <p:cNvSpPr txBox="1">
            <a:spLocks noChangeArrowheads="1"/>
          </p:cNvSpPr>
          <p:nvPr/>
        </p:nvSpPr>
        <p:spPr bwMode="auto">
          <a:xfrm>
            <a:off x="914400" y="35052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marigold</a:t>
            </a:r>
          </a:p>
        </p:txBody>
      </p:sp>
      <p:sp>
        <p:nvSpPr>
          <p:cNvPr id="22541" name="TextBox 9"/>
          <p:cNvSpPr txBox="1">
            <a:spLocks noChangeArrowheads="1"/>
          </p:cNvSpPr>
          <p:nvPr/>
        </p:nvSpPr>
        <p:spPr bwMode="auto">
          <a:xfrm>
            <a:off x="3352800" y="35052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800"/>
              <a:t>marigold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590800" y="1600200"/>
            <a:ext cx="264527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kumimoji="0"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ea typeface="+mn-ea"/>
              </a:rPr>
              <a:t>Blackberries</a:t>
            </a:r>
            <a:endParaRPr kumimoji="0" lang="en-U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258</Words>
  <Application>Microsoft Office PowerPoint</Application>
  <PresentationFormat>On-screen Show (4:3)</PresentationFormat>
  <Paragraphs>188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ＭＳ Ｐゴシック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National Science Foundation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ateolis</dc:creator>
  <cp:lastModifiedBy>Owner</cp:lastModifiedBy>
  <cp:revision>64</cp:revision>
  <dcterms:created xsi:type="dcterms:W3CDTF">2009-09-16T14:46:20Z</dcterms:created>
  <dcterms:modified xsi:type="dcterms:W3CDTF">2011-04-02T21:48:29Z</dcterms:modified>
</cp:coreProperties>
</file>